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66" r:id="rId3"/>
    <p:sldId id="271" r:id="rId4"/>
    <p:sldId id="279" r:id="rId5"/>
    <p:sldId id="308" r:id="rId6"/>
    <p:sldId id="304" r:id="rId7"/>
    <p:sldId id="306" r:id="rId8"/>
    <p:sldId id="307" r:id="rId9"/>
    <p:sldId id="309" r:id="rId10"/>
    <p:sldId id="301" r:id="rId11"/>
    <p:sldId id="302" r:id="rId12"/>
    <p:sldId id="299" r:id="rId13"/>
    <p:sldId id="283" r:id="rId14"/>
  </p:sldIdLst>
  <p:sldSz cx="9144000" cy="6858000" type="screen4x3"/>
  <p:notesSz cx="6799263" cy="99298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99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08" autoAdjust="0"/>
    <p:restoredTop sz="94643" autoAdjust="0"/>
  </p:normalViewPr>
  <p:slideViewPr>
    <p:cSldViewPr>
      <p:cViewPr varScale="1">
        <p:scale>
          <a:sx n="117" d="100"/>
          <a:sy n="117" d="100"/>
        </p:scale>
        <p:origin x="10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935" cy="4968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726" y="0"/>
            <a:ext cx="2946934" cy="4968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EE5E7D-498A-414D-805B-8EB791DC2141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431325"/>
            <a:ext cx="2946935" cy="496890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726" y="9431325"/>
            <a:ext cx="2946934" cy="496890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1A56C6-1C6D-4293-AE30-799CDDA8B70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3569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935" cy="4968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726" y="0"/>
            <a:ext cx="2946934" cy="4968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r">
              <a:defRPr sz="1200"/>
            </a:lvl1pPr>
          </a:lstStyle>
          <a:p>
            <a:fld id="{8FCFDEEB-85C3-4917-AB2F-2C9E435F79D3}" type="datetimeFigureOut">
              <a:rPr lang="sv-SE" smtClean="0"/>
              <a:pPr/>
              <a:t>2026-01-07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5" tIns="46067" rIns="92135" bIns="46067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46" y="4716461"/>
            <a:ext cx="5440372" cy="4468816"/>
          </a:xfrm>
          <a:prstGeom prst="rect">
            <a:avLst/>
          </a:prstGeom>
        </p:spPr>
        <p:txBody>
          <a:bodyPr vert="horz" lIns="92135" tIns="46067" rIns="92135" bIns="46067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31325"/>
            <a:ext cx="2946935" cy="496890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726" y="9431325"/>
            <a:ext cx="2946934" cy="496890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r">
              <a:defRPr sz="1200"/>
            </a:lvl1pPr>
          </a:lstStyle>
          <a:p>
            <a:fld id="{CBE1B182-F138-4DE9-9ACF-8AE3335EB98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85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2006 gjordes en enkät bland lärare och studenter på GU och Chalmers om de</a:t>
            </a:r>
            <a:r>
              <a:rPr lang="sv-SE" baseline="0" dirty="0"/>
              <a:t> upplevde diskriminering eller sexuella trakasserier på sin arbetsplats.</a:t>
            </a:r>
          </a:p>
          <a:p>
            <a:r>
              <a:rPr lang="sv-SE" baseline="0" dirty="0"/>
              <a:t>840 svarade. 11% utsatta för sexuella trakasserier. Uppvaknande! GU påbörjade ett systematiskt förebyggande arbete för att motverka diskriminering och trakasserier. En viktig del i detta arbete är at informera lärare, studenter, handledare om Gus policy och väcka till eftertanke och reflektion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D71BD-268C-4A0B-A8FE-F97A0B6B059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940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Gu´s</a:t>
            </a:r>
            <a:r>
              <a:rPr lang="sv-SE" dirty="0"/>
              <a:t> policy bygger på diskrimineringslagen som utgår ifrån rättighetsramen för mänskliga rättigheter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D71BD-268C-4A0B-A8FE-F97A0B6B059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57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D71BD-268C-4A0B-A8FE-F97A0B6B059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64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FED51-9D68-4431-AAF8-5390C21CB537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663A0-E8E7-41B9-A0F3-C0FB03464C0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AF9BE-7CA0-48B5-8C8D-CA9DB0E9E1E5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7C644-9CB6-4671-9E7F-7006ABCBD50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8EB32-70FB-4B31-9C6D-F33FDC7DD627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ED735-3D31-4D52-9039-C470A274602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F0C61-0214-4C65-87AE-9256633CB274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DEF1E-BCF0-48B8-9416-2D9BE6BD61E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F108-279B-49B9-A152-253035B1CC5B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A9692-B48F-43EB-ABE1-54818AF4DB3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55F65-3B63-488E-9C87-C6CDF3A340FC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785A6-759F-4CF0-ADC6-7DC7C357413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2A63-6C8B-400A-86DA-FA9967E99B31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A43CB-F545-4D20-B5A2-3F62119F418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C6D77-A32B-4A04-86FE-C860DD3BB868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0A66F-E404-4BD6-BB40-B8D14FC108D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5A2F3-BDF7-42F7-9D9D-39B340A9602B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1D040-59DE-49E0-8CBE-5E66059F573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69A8F-7684-4043-ACD4-3F354C3AD25B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14816-B502-4582-9899-97A7D48360D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CDBE-91AA-4FAB-BD46-7E449EDD0CDA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F4A2C-126B-48E6-940F-AB01862CE59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4000" y="2275200"/>
            <a:ext cx="7920000" cy="1143000"/>
          </a:xfrm>
        </p:spPr>
        <p:txBody>
          <a:bodyPr anchorCtr="0"/>
          <a:lstStyle>
            <a:lvl1pPr algn="l">
              <a:defRPr sz="36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37312"/>
            <a:ext cx="7920000" cy="216222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sv-SE" dirty="0"/>
              <a:t>Klicka och Skriv in namn och titel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1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 eller klicka på ikonerna nedan för att infoga objekt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098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 eller klicka på ikonerna nedan för att infoga objekt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713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numrerad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84000" y="2350800"/>
            <a:ext cx="7488000" cy="38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363" indent="-360363">
              <a:buFont typeface="+mj-lt"/>
              <a:buAutoNum type="arabicPeriod"/>
              <a:defRPr lang="sv-SE" dirty="0" smtClean="0"/>
            </a:lvl1pPr>
            <a:lvl2pPr marL="648000" indent="-288000">
              <a:buFont typeface="+mj-lt"/>
              <a:buAutoNum type="alphaLcPeriod"/>
              <a:defRPr baseline="0"/>
            </a:lvl2pPr>
            <a:lvl3pPr marL="936000" indent="-288000">
              <a:buFont typeface="+mj-lt"/>
              <a:buAutoNum type="romanLcPeriod"/>
              <a:defRPr/>
            </a:lvl3pPr>
            <a:lvl4pPr marL="1224000" indent="-288000">
              <a:buSzPct val="90000"/>
              <a:buFont typeface="Helvetica" panose="020B0604020202020204" pitchFamily="34" charset="0"/>
              <a:buChar char="»"/>
              <a:defRPr/>
            </a:lvl4pPr>
            <a:lvl5pPr marL="1566900" indent="-342900">
              <a:buSzPct val="80000"/>
              <a:buFont typeface="+mj-lt"/>
              <a:buAutoNum type="arabicPeriod"/>
              <a:defRPr/>
            </a:lvl5pPr>
          </a:lstStyle>
          <a:p>
            <a:pPr lvl="0"/>
            <a:r>
              <a:rPr lang="sv-SE" dirty="0"/>
              <a:t>Skriv in din text eller klicka på ikonerna nedan för att infoga objekt</a:t>
            </a:r>
          </a:p>
          <a:p>
            <a:pPr lvl="1"/>
            <a:r>
              <a:rPr lang="sv-SE" dirty="0"/>
              <a:t>Nivå 2</a:t>
            </a:r>
          </a:p>
          <a:p>
            <a:pPr lvl="2"/>
            <a:r>
              <a:rPr lang="sv-SE" dirty="0"/>
              <a:t>Nivå 3</a:t>
            </a:r>
          </a:p>
          <a:p>
            <a:pPr lvl="3"/>
            <a:r>
              <a:rPr lang="sv-SE" dirty="0"/>
              <a:t>Nivå 4</a:t>
            </a:r>
          </a:p>
          <a:p>
            <a:pPr lvl="4"/>
            <a:r>
              <a:rPr lang="sv-SE" dirty="0"/>
              <a:t>Nivå 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1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 eller klicka på ikonerna nedan för att infoga objekt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88448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 eller klicka på ikonerna nedan för att infoga objekt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043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4000" y="1411200"/>
            <a:ext cx="5184000" cy="792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84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-5736"/>
            <a:ext cx="299208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defRPr lang="sv-SE" sz="110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702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84000" y="1411200"/>
            <a:ext cx="3672000" cy="792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67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1999" y="-5736"/>
            <a:ext cx="457200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16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49835" y="-5736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20" hasCustomPrompt="1"/>
          </p:nvPr>
        </p:nvSpPr>
        <p:spPr>
          <a:xfrm>
            <a:off x="6149835" y="3477884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1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12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368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6151919" y="4620825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6151919" y="2310412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04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-27384"/>
            <a:ext cx="9144000" cy="6885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51109" cy="96842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8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7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382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972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82940" y="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682940" y="347365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51109" cy="96842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493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yra bilder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-2" y="-1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5267407" y="0"/>
            <a:ext cx="3876594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0" y="4628225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8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0" y="2314112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51109" cy="96842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159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yra bilder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3160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51109" cy="96842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924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45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88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tt avs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>
                <a:solidFill>
                  <a:schemeClr val="bg1"/>
                </a:solidFill>
              </a:defRPr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2422800"/>
            <a:ext cx="8064000" cy="79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3600" i="0" cap="all" baseline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SKRIV IN 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63577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2051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8A5E7F-89F2-4477-B417-064D88F80962}" type="datetimeFigureOut">
              <a:rPr lang="sv-SE"/>
              <a:pPr>
                <a:defRPr/>
              </a:pPr>
              <a:t>2026-01-07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95A0D6-1E95-43A8-A656-0CD3ED8F55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7"/>
          <p:cNvSpPr txBox="1">
            <a:spLocks/>
          </p:cNvSpPr>
          <p:nvPr/>
        </p:nvSpPr>
        <p:spPr>
          <a:xfrm>
            <a:off x="676158" y="-5159"/>
            <a:ext cx="953010" cy="970359"/>
          </a:xfrm>
          <a:prstGeom prst="rect">
            <a:avLst/>
          </a:prstGeom>
          <a:blipFill rotWithShape="1">
            <a:blip r:embed="rId18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None/>
              <a:defRPr lang="sv-SE" sz="2000" kern="1200">
                <a:solidFill>
                  <a:srgbClr val="262626"/>
                </a:solidFill>
                <a:latin typeface="Arial"/>
                <a:ea typeface="ＭＳ Ｐゴシック" pitchFamily="-65" charset="-128"/>
                <a:cs typeface="ＭＳ Ｐゴシック" charset="0"/>
              </a:defRPr>
            </a:lvl1pPr>
            <a:lvl2pPr marL="501750" indent="-285750" algn="l" defTabSz="457200" rtl="0" eaLnBrk="1" fontAlgn="base" hangingPunct="1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700" kern="1200" baseline="0" dirty="0" smtClean="0">
                <a:solidFill>
                  <a:srgbClr val="262626"/>
                </a:solidFill>
                <a:latin typeface="Arial"/>
                <a:ea typeface="ＭＳ Ｐゴシック" pitchFamily="-65" charset="-128"/>
                <a:cs typeface="Arial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lang="sv-SE" sz="17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ＭＳ Ｐゴシック" charset="0"/>
                <a:cs typeface="Helvetica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sv-SE" sz="17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Helvetica" charset="0"/>
                <a:cs typeface="Helvetica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7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Helvetica" charset="0"/>
                <a:cs typeface="Helvetica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  <a:endParaRPr lang="sv-SE" dirty="0"/>
          </a:p>
        </p:txBody>
      </p:sp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1411200"/>
            <a:ext cx="7920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sv-SE" dirty="0"/>
              <a:t>Klicka här för att ändra format på bakgrundstexten</a:t>
            </a:r>
          </a:p>
          <a:p>
            <a:pPr marL="432000" lvl="1" indent="-216000">
              <a:buFont typeface="Arial" panose="020B0604020202020204" pitchFamily="34" charset="0"/>
            </a:pPr>
            <a:r>
              <a:rPr lang="sv-SE" dirty="0"/>
              <a:t>Nivå två</a:t>
            </a:r>
          </a:p>
          <a:p>
            <a:pPr marL="648000" lvl="2" indent="-216000"/>
            <a:r>
              <a:rPr lang="sv-SE" dirty="0"/>
              <a:t>Nivå tre</a:t>
            </a:r>
          </a:p>
          <a:p>
            <a:pPr marL="864000" lvl="3" indent="-216000"/>
            <a:r>
              <a:rPr lang="sv-SE" dirty="0"/>
              <a:t>Nivå fyra</a:t>
            </a:r>
          </a:p>
          <a:p>
            <a:pPr marL="1080000" lvl="4" indent="-216000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sv-SE"/>
              <a:t>ORGANISATIONSNAMN (ÄNDRA SIDHUVUD VIA FLIKEN INFOGA-SIDHUVUD/SIDFOT)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BBEA2-0E8E-4AC0-BE7A-C7E0B503DC6D}" type="datetimeFigureOut">
              <a:rPr lang="sv-SE" smtClean="0"/>
              <a:t>2026-01-07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62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i="0" kern="1200">
          <a:solidFill>
            <a:schemeClr val="tx1"/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2000" kern="1200" dirty="0" smtClean="0">
          <a:solidFill>
            <a:srgbClr val="262626"/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1" fontAlgn="base" hangingPunct="1">
        <a:lnSpc>
          <a:spcPct val="110000"/>
        </a:lnSpc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defRPr lang="sv-SE" sz="1700" kern="1200" baseline="0" dirty="0" smtClean="0">
          <a:solidFill>
            <a:srgbClr val="262626"/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1" fontAlgn="base" hangingPunct="1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sv-SE" sz="1700" kern="120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•"/>
        <a:defRPr lang="sv-SE" sz="1700" kern="1200" baseline="0" dirty="0" smtClean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700" kern="1200" dirty="0">
          <a:solidFill>
            <a:schemeClr val="tx1">
              <a:lumMod val="85000"/>
              <a:lumOff val="15000"/>
            </a:schemeClr>
          </a:solidFill>
          <a:latin typeface="Helvetica"/>
          <a:ea typeface="Helvetica" charset="0"/>
          <a:cs typeface="Helvetica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edarbetarportalen.gu.se/likabehandl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016224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sv-SE" dirty="0"/>
              <a:t>TYK termin 2, VT 26 </a:t>
            </a:r>
            <a:br>
              <a:rPr lang="sv-SE" dirty="0"/>
            </a:br>
            <a:r>
              <a:rPr lang="sv-SE" dirty="0"/>
              <a:t>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3528392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2800" dirty="0">
              <a:solidFill>
                <a:schemeClr val="tx1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dirty="0">
                <a:solidFill>
                  <a:schemeClr val="tx1"/>
                </a:solidFill>
              </a:rPr>
              <a:t>Dominique Hange, Marie Walther,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600" dirty="0">
                <a:solidFill>
                  <a:schemeClr val="tx1"/>
                </a:solidFill>
              </a:rPr>
              <a:t>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dirty="0">
                <a:solidFill>
                  <a:schemeClr val="tx1"/>
                </a:solidFill>
              </a:rPr>
              <a:t>Denislava Mintcheva,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dirty="0">
                <a:solidFill>
                  <a:schemeClr val="tx1"/>
                </a:solidFill>
              </a:rPr>
              <a:t>Maria Waller, Bernhard von Below,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600" dirty="0">
              <a:solidFill>
                <a:schemeClr val="tx1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dirty="0">
                <a:solidFill>
                  <a:schemeClr val="tx1"/>
                </a:solidFill>
              </a:rPr>
              <a:t>Helen Borgkvist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1152127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sv-SE" dirty="0"/>
              <a:t>Syftet med TYK: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672408"/>
          </a:xfrm>
        </p:spPr>
        <p:txBody>
          <a:bodyPr/>
          <a:lstStyle/>
          <a:p>
            <a:r>
              <a:rPr lang="sv-SE" dirty="0">
                <a:solidFill>
                  <a:schemeClr val="tx1"/>
                </a:solidFill>
              </a:rPr>
              <a:t>”Att tidigt i utbildningen introducera studenterna i läkarrollen och i sjukvårdsarbetet med syfte att därigenom få kunskap, färdigheter och inspiration för ett framtida läkaryrke och motivation för teoretiska studier”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152127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v-SE" dirty="0"/>
              <a:t>Datum TYK T2, VT 2026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2227310"/>
            <a:ext cx="7918648" cy="4442049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  <a:highlight>
                  <a:srgbClr val="FFFF00"/>
                </a:highlight>
              </a:rPr>
              <a:t>VFU-dagar</a:t>
            </a:r>
            <a:r>
              <a:rPr lang="sv-SE" sz="2800" dirty="0">
                <a:solidFill>
                  <a:schemeClr val="tx1"/>
                </a:solidFill>
              </a:rPr>
              <a:t> </a:t>
            </a:r>
            <a:r>
              <a:rPr lang="sv-SE" sz="2800" b="1" dirty="0">
                <a:solidFill>
                  <a:schemeClr val="tx1"/>
                </a:solidFill>
              </a:rPr>
              <a:t>10/3, 26/3 och 22/4 </a:t>
            </a:r>
            <a:r>
              <a:rPr lang="sv-SE" sz="2800" b="1" dirty="0" err="1">
                <a:solidFill>
                  <a:schemeClr val="tx1"/>
                </a:solidFill>
              </a:rPr>
              <a:t>inkl</a:t>
            </a:r>
            <a:r>
              <a:rPr lang="sv-SE" sz="2800" b="1" dirty="0">
                <a:solidFill>
                  <a:schemeClr val="tx1"/>
                </a:solidFill>
              </a:rPr>
              <a:t> </a:t>
            </a:r>
            <a:r>
              <a:rPr lang="sv-SE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EPA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  <a:highlight>
                  <a:srgbClr val="FFFF00"/>
                </a:highlight>
              </a:rPr>
              <a:t>Seminarium</a:t>
            </a:r>
            <a:r>
              <a:rPr lang="sv-SE" sz="2800" dirty="0">
                <a:solidFill>
                  <a:schemeClr val="tx1"/>
                </a:solidFill>
              </a:rPr>
              <a:t> om patientcentrerad konsultation     </a:t>
            </a:r>
            <a:r>
              <a:rPr lang="sv-SE" sz="2800" b="1" dirty="0">
                <a:solidFill>
                  <a:schemeClr val="tx1"/>
                </a:solidFill>
              </a:rPr>
              <a:t>17/2 och 18/2 </a:t>
            </a:r>
            <a:r>
              <a:rPr lang="sv-SE" sz="2800" dirty="0">
                <a:solidFill>
                  <a:schemeClr val="tx1"/>
                </a:solidFill>
              </a:rPr>
              <a:t>(halvklass) </a:t>
            </a:r>
            <a:r>
              <a:rPr lang="sv-SE" sz="2800" dirty="0" err="1">
                <a:solidFill>
                  <a:schemeClr val="tx1"/>
                </a:solidFill>
              </a:rPr>
              <a:t>kl</a:t>
            </a:r>
            <a:r>
              <a:rPr lang="sv-SE" sz="2800" dirty="0">
                <a:solidFill>
                  <a:schemeClr val="tx1"/>
                </a:solidFill>
              </a:rPr>
              <a:t> 13.15-16.30 + </a:t>
            </a:r>
            <a:r>
              <a:rPr lang="sv-SE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EPA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  <a:highlight>
                  <a:srgbClr val="FFFF00"/>
                </a:highlight>
              </a:rPr>
              <a:t>Forumteater</a:t>
            </a:r>
            <a:r>
              <a:rPr lang="sv-SE" sz="2800" dirty="0">
                <a:solidFill>
                  <a:schemeClr val="tx1"/>
                </a:solidFill>
              </a:rPr>
              <a:t> ”Klädd i vitt” </a:t>
            </a:r>
            <a:r>
              <a:rPr lang="sv-SE" sz="2800" b="1" dirty="0">
                <a:solidFill>
                  <a:schemeClr val="tx1"/>
                </a:solidFill>
              </a:rPr>
              <a:t>19/3 </a:t>
            </a:r>
            <a:r>
              <a:rPr lang="sv-SE" sz="2800" b="1" dirty="0" err="1">
                <a:solidFill>
                  <a:schemeClr val="tx1"/>
                </a:solidFill>
              </a:rPr>
              <a:t>kl</a:t>
            </a:r>
            <a:r>
              <a:rPr lang="sv-SE" sz="2800" b="1" dirty="0">
                <a:solidFill>
                  <a:schemeClr val="tx1"/>
                </a:solidFill>
              </a:rPr>
              <a:t> 13:15-16:30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Tid finns för arbete med skriftlig </a:t>
            </a:r>
            <a:r>
              <a:rPr lang="sv-SE" sz="2800" dirty="0">
                <a:solidFill>
                  <a:schemeClr val="tx1"/>
                </a:solidFill>
                <a:highlight>
                  <a:srgbClr val="FFFF00"/>
                </a:highlight>
              </a:rPr>
              <a:t>rapport</a:t>
            </a:r>
            <a:r>
              <a:rPr lang="sv-SE" sz="2800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sv-SE" sz="2800" dirty="0">
                <a:solidFill>
                  <a:schemeClr val="tx1"/>
                </a:solidFill>
              </a:rPr>
              <a:t>      (Olika yrkeskategorier): </a:t>
            </a:r>
            <a:r>
              <a:rPr lang="sv-SE" sz="2800" dirty="0" err="1">
                <a:solidFill>
                  <a:schemeClr val="tx1"/>
                </a:solidFill>
              </a:rPr>
              <a:t>em</a:t>
            </a:r>
            <a:r>
              <a:rPr lang="sv-SE" sz="2800" dirty="0">
                <a:solidFill>
                  <a:schemeClr val="tx1"/>
                </a:solidFill>
              </a:rPr>
              <a:t> 2/4 + 6/5 </a:t>
            </a:r>
            <a:endParaRPr lang="sv-SE" sz="2800" b="1" dirty="0">
              <a:solidFill>
                <a:schemeClr val="tx1"/>
              </a:solidFill>
            </a:endParaRPr>
          </a:p>
          <a:p>
            <a:pPr algn="l"/>
            <a:r>
              <a:rPr lang="sv-SE" sz="2800" dirty="0">
                <a:solidFill>
                  <a:schemeClr val="tx1"/>
                </a:solidFill>
              </a:rPr>
              <a:t>      Inlämning senast </a:t>
            </a:r>
            <a:r>
              <a:rPr lang="sv-SE" sz="2800" b="1" dirty="0">
                <a:solidFill>
                  <a:schemeClr val="tx1"/>
                </a:solidFill>
              </a:rPr>
              <a:t>11/5</a:t>
            </a:r>
            <a:r>
              <a:rPr lang="sv-SE" sz="2800" dirty="0">
                <a:solidFill>
                  <a:schemeClr val="tx1"/>
                </a:solidFill>
              </a:rPr>
              <a:t>, kl.23:59 </a:t>
            </a:r>
          </a:p>
          <a:p>
            <a:pPr algn="l"/>
            <a:r>
              <a:rPr lang="sv-SE" sz="2800" dirty="0">
                <a:solidFill>
                  <a:schemeClr val="tx1"/>
                </a:solidFill>
              </a:rPr>
              <a:t>      </a:t>
            </a:r>
            <a:r>
              <a:rPr lang="sv-SE" sz="2800" dirty="0">
                <a:solidFill>
                  <a:schemeClr val="tx1"/>
                </a:solidFill>
                <a:highlight>
                  <a:srgbClr val="FFFF00"/>
                </a:highlight>
              </a:rPr>
              <a:t>GULT=obligatoriskt</a:t>
            </a:r>
          </a:p>
        </p:txBody>
      </p:sp>
    </p:spTree>
    <p:extLst>
      <p:ext uri="{BB962C8B-B14F-4D97-AF65-F5344CB8AC3E}">
        <p14:creationId xmlns:p14="http://schemas.microsoft.com/office/powerpoint/2010/main" val="102479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152128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v-SE" dirty="0"/>
              <a:t>Inför VFU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1844823"/>
            <a:ext cx="7702624" cy="4849501"/>
          </a:xfrm>
        </p:spPr>
        <p:txBody>
          <a:bodyPr/>
          <a:lstStyle/>
          <a:p>
            <a:endParaRPr lang="sv-SE" dirty="0"/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CDCB2-B4B1-4650-B841-9BAF806F99B0}"/>
              </a:ext>
            </a:extLst>
          </p:cNvPr>
          <p:cNvSpPr txBox="1"/>
          <p:nvPr/>
        </p:nvSpPr>
        <p:spPr>
          <a:xfrm>
            <a:off x="1115616" y="2525701"/>
            <a:ext cx="7414592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+mn-lt"/>
              </a:rPr>
              <a:t>Utdrag ur belastningsregistret, tag med till VFU.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+mn-lt"/>
              </a:rPr>
              <a:t>Kontrollera ert vaccinationsstatus.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6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+mn-lt"/>
              </a:rPr>
              <a:t>Kontrollera mobilnummer i Ladok.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+mn-lt"/>
              </a:rPr>
              <a:t>Möjlighet att önska VFU-plats inom zon C och Varbergs sjukhus, </a:t>
            </a:r>
            <a:r>
              <a:rPr lang="sv-SE" sz="2800" dirty="0">
                <a:highlight>
                  <a:srgbClr val="00FF00"/>
                </a:highlight>
                <a:latin typeface="+mn-lt"/>
              </a:rPr>
              <a:t>senast 16/2 </a:t>
            </a:r>
            <a:r>
              <a:rPr lang="sv-SE" sz="2800" dirty="0">
                <a:latin typeface="+mn-lt"/>
              </a:rPr>
              <a:t>via TYK@allmed.gu.se </a:t>
            </a:r>
          </a:p>
        </p:txBody>
      </p:sp>
    </p:spTree>
    <p:extLst>
      <p:ext uri="{BB962C8B-B14F-4D97-AF65-F5344CB8AC3E}">
        <p14:creationId xmlns:p14="http://schemas.microsoft.com/office/powerpoint/2010/main" val="3706661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152127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v-SE" dirty="0"/>
              <a:t>VFU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4536504"/>
          </a:xfrm>
        </p:spPr>
        <p:txBody>
          <a:bodyPr/>
          <a:lstStyle/>
          <a:p>
            <a:endParaRPr lang="sv-SE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Placeringar på </a:t>
            </a:r>
            <a:r>
              <a:rPr lang="sv-SE" sz="2800" b="1" dirty="0">
                <a:solidFill>
                  <a:schemeClr val="tx1"/>
                </a:solidFill>
              </a:rPr>
              <a:t>sjukhus</a:t>
            </a:r>
            <a:r>
              <a:rPr lang="sv-SE" sz="2800" dirty="0">
                <a:solidFill>
                  <a:schemeClr val="tx1"/>
                </a:solidFill>
              </a:rPr>
              <a:t> i VGR + norra Halland (=Varbergs sjukhus).</a:t>
            </a:r>
          </a:p>
          <a:p>
            <a:pPr algn="l"/>
            <a:r>
              <a:rPr lang="sv-SE" sz="2800" dirty="0">
                <a:solidFill>
                  <a:schemeClr val="tx1"/>
                </a:solidFill>
              </a:rPr>
              <a:t>     4 studenter, nya grupper.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Kontaktperson är den som står överst.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b="1" i="1" dirty="0">
                <a:solidFill>
                  <a:schemeClr val="tx1"/>
                </a:solidFill>
              </a:rPr>
              <a:t>Kontaktpersonen</a:t>
            </a:r>
            <a:r>
              <a:rPr lang="sv-SE" sz="2800" dirty="0">
                <a:solidFill>
                  <a:schemeClr val="tx1"/>
                </a:solidFill>
              </a:rPr>
              <a:t> hör av sig till handledaren.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VFU-lista på CANVAS c:a 2 v innan första VFU-dag.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00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152127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v-SE" dirty="0"/>
              <a:t>VFU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15616" y="1988839"/>
            <a:ext cx="6768752" cy="4032447"/>
          </a:xfrm>
        </p:spPr>
        <p:txBody>
          <a:bodyPr/>
          <a:lstStyle/>
          <a:p>
            <a:endParaRPr lang="sv-SE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Ibland kan byte av VFU-datum behöva göras, planera med din handledare så snart som möjligt för ett alternativt datum.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Medtag till VFU-platsen : giltig legitimation/GU-kort, utdrag ur belastningsregistret och gärna en namnbricka.</a:t>
            </a:r>
          </a:p>
          <a:p>
            <a:pPr algn="l"/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940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B5E4F0-D2F1-4F0E-B582-30EE476BF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816424"/>
          </a:xfrm>
        </p:spPr>
        <p:txBody>
          <a:bodyPr/>
          <a:lstStyle/>
          <a:p>
            <a:r>
              <a:rPr lang="sv-SE" dirty="0"/>
              <a:t>Deltagande på alla VFU-dagarna</a:t>
            </a:r>
          </a:p>
          <a:p>
            <a:r>
              <a:rPr lang="sv-SE" dirty="0"/>
              <a:t>Deltagande på seminarium Konsultationen</a:t>
            </a:r>
          </a:p>
          <a:p>
            <a:r>
              <a:rPr lang="sv-SE" dirty="0"/>
              <a:t>Deltagande Forumteater </a:t>
            </a:r>
          </a:p>
          <a:p>
            <a:r>
              <a:rPr lang="sv-SE" dirty="0"/>
              <a:t>Godkänd enskild skriftlig rapport ”Yrkeskategorier”</a:t>
            </a:r>
          </a:p>
          <a:p>
            <a:r>
              <a:rPr lang="sv-SE" dirty="0"/>
              <a:t>EPA – moment genomfört två gånger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611A520-5E7A-4C47-9394-B04AA1D08CFD}"/>
              </a:ext>
            </a:extLst>
          </p:cNvPr>
          <p:cNvSpPr/>
          <p:nvPr/>
        </p:nvSpPr>
        <p:spPr>
          <a:xfrm>
            <a:off x="827584" y="980728"/>
            <a:ext cx="7488832" cy="10801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För godkänd kursdel TYK krävs:</a:t>
            </a:r>
          </a:p>
        </p:txBody>
      </p:sp>
    </p:spTree>
    <p:extLst>
      <p:ext uri="{BB962C8B-B14F-4D97-AF65-F5344CB8AC3E}">
        <p14:creationId xmlns:p14="http://schemas.microsoft.com/office/powerpoint/2010/main" val="210986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0B8EED-1432-47EA-AE51-7A27740B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EPA på TYK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86FD13-959C-43FE-9781-F2CFD4800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highlight>
                  <a:srgbClr val="FFFF00"/>
                </a:highlight>
              </a:rPr>
              <a:t>EN EPA: Att inleda en patientcentrerad konsultation med öppen fråga :</a:t>
            </a:r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sv-SE" dirty="0"/>
              <a:t>            - En görs i samband med</a:t>
            </a:r>
          </a:p>
          <a:p>
            <a:pPr marL="0" indent="0">
              <a:buNone/>
            </a:pPr>
            <a:r>
              <a:rPr lang="sv-SE" dirty="0"/>
              <a:t>              seminarium 17/2 </a:t>
            </a:r>
            <a:r>
              <a:rPr lang="sv-SE" dirty="0" err="1"/>
              <a:t>resp</a:t>
            </a:r>
            <a:r>
              <a:rPr lang="sv-SE" dirty="0"/>
              <a:t> 18/2</a:t>
            </a:r>
          </a:p>
          <a:p>
            <a:pPr marL="0" indent="0">
              <a:buNone/>
            </a:pPr>
            <a:r>
              <a:rPr lang="sv-SE" dirty="0"/>
              <a:t>            - minst en görs under VFU </a:t>
            </a:r>
          </a:p>
          <a:p>
            <a:pPr marL="0" indent="0">
              <a:buNone/>
            </a:pPr>
            <a:r>
              <a:rPr lang="sv-SE" dirty="0"/>
              <a:t>              tillsammans med handledare</a:t>
            </a:r>
          </a:p>
        </p:txBody>
      </p:sp>
    </p:spTree>
    <p:extLst>
      <p:ext uri="{BB962C8B-B14F-4D97-AF65-F5344CB8AC3E}">
        <p14:creationId xmlns:p14="http://schemas.microsoft.com/office/powerpoint/2010/main" val="419746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528" y="620688"/>
            <a:ext cx="7772400" cy="1900237"/>
          </a:xfrm>
          <a:noFill/>
        </p:spPr>
        <p:txBody>
          <a:bodyPr/>
          <a:lstStyle/>
          <a:p>
            <a:pPr algn="ctr" eaLnBrk="1" hangingPunct="1"/>
            <a:r>
              <a:rPr lang="sv-SE" sz="4000" dirty="0">
                <a:solidFill>
                  <a:schemeClr val="hlink"/>
                </a:solidFill>
              </a:rPr>
              <a:t>Likabehandling och Jämställdhet i handledningssituationen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2924944"/>
            <a:ext cx="6400800" cy="14144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sv-SE" sz="2800" dirty="0">
                <a:solidFill>
                  <a:srgbClr val="0000FF"/>
                </a:solidFill>
              </a:rPr>
              <a:t>Vad gäller vid Göteborgs Universitet</a:t>
            </a:r>
          </a:p>
          <a:p>
            <a:pPr algn="ctr" eaLnBrk="1" hangingPunct="1"/>
            <a:r>
              <a:rPr lang="sv-SE" sz="2800" dirty="0">
                <a:solidFill>
                  <a:srgbClr val="0000FF"/>
                </a:solidFill>
              </a:rPr>
              <a:t>och Sahlgrenska Akademin</a:t>
            </a:r>
          </a:p>
        </p:txBody>
      </p:sp>
      <p:sp>
        <p:nvSpPr>
          <p:cNvPr id="2052" name="textruta 1"/>
          <p:cNvSpPr txBox="1">
            <a:spLocks noChangeArrowheads="1"/>
          </p:cNvSpPr>
          <p:nvPr/>
        </p:nvSpPr>
        <p:spPr bwMode="auto">
          <a:xfrm>
            <a:off x="2267744" y="5240771"/>
            <a:ext cx="3959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FF"/>
                </a:solidFill>
                <a:latin typeface="+mn-lt"/>
              </a:rPr>
              <a:t>Tine Rode Schmidt Högberg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dirty="0" err="1">
                <a:solidFill>
                  <a:srgbClr val="0000FF"/>
                </a:solidFill>
                <a:latin typeface="+mn-lt"/>
              </a:rPr>
              <a:t>Enheten</a:t>
            </a:r>
            <a:r>
              <a:rPr lang="en-GB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GB" sz="1600" dirty="0" err="1">
                <a:solidFill>
                  <a:srgbClr val="0000FF"/>
                </a:solidFill>
                <a:latin typeface="+mn-lt"/>
              </a:rPr>
              <a:t>för</a:t>
            </a:r>
            <a:r>
              <a:rPr lang="en-GB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GB" sz="1600" dirty="0" err="1">
                <a:solidFill>
                  <a:srgbClr val="0000FF"/>
                </a:solidFill>
                <a:latin typeface="+mn-lt"/>
              </a:rPr>
              <a:t>allmänmedicin</a:t>
            </a:r>
            <a:r>
              <a:rPr lang="en-GB" sz="1600" dirty="0">
                <a:solidFill>
                  <a:srgbClr val="0000FF"/>
                </a:solidFill>
                <a:latin typeface="+mn-lt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FF"/>
                </a:solidFill>
                <a:latin typeface="+mn-lt"/>
              </a:rPr>
              <a:t>vid </a:t>
            </a:r>
            <a:r>
              <a:rPr lang="en-GB" sz="1600" dirty="0" err="1">
                <a:solidFill>
                  <a:srgbClr val="0000FF"/>
                </a:solidFill>
                <a:latin typeface="+mn-lt"/>
              </a:rPr>
              <a:t>Göteborgs</a:t>
            </a:r>
            <a:r>
              <a:rPr lang="en-GB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GB" sz="1600" dirty="0" err="1">
                <a:solidFill>
                  <a:srgbClr val="0000FF"/>
                </a:solidFill>
                <a:latin typeface="+mn-lt"/>
              </a:rPr>
              <a:t>universitet</a:t>
            </a:r>
            <a:endParaRPr lang="en-GB" sz="16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5265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sv-SE" sz="3200">
                <a:solidFill>
                  <a:schemeClr val="hlink"/>
                </a:solidFill>
              </a:rPr>
              <a:t>Diskrimineringslag SFS 2008:567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348880"/>
            <a:ext cx="8229600" cy="421005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400" dirty="0"/>
              <a:t>Att motverka diskriminering och främja lika rättigheter och möjligheter oavsett kön, könsöverskridande identitet eller uttryck, etnisk tillhörighet, religion eller annan trosuppfattning, funktionshinder, sexuell läggning eller ålder</a:t>
            </a:r>
          </a:p>
        </p:txBody>
      </p:sp>
    </p:spTree>
    <p:extLst>
      <p:ext uri="{BB962C8B-B14F-4D97-AF65-F5344CB8AC3E}">
        <p14:creationId xmlns:p14="http://schemas.microsoft.com/office/powerpoint/2010/main" val="2720357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pPr eaLnBrk="1" hangingPunct="1"/>
            <a:r>
              <a:rPr lang="sv-SE" sz="4000" dirty="0">
                <a:solidFill>
                  <a:schemeClr val="hlink"/>
                </a:solidFill>
              </a:rPr>
              <a:t>Vart skall man vända sig?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sv-SE" sz="2800" dirty="0"/>
              <a:t>Om någon har blivit kränkt eller utsatts för någon form av trakasseri uppmanar vi personen att anteckna det som hänt och att de berättar för kursledningen eller kursansvarige. </a:t>
            </a:r>
            <a:r>
              <a:rPr lang="sv-SE" sz="2800"/>
              <a:t>Stöd genom SAKS.</a:t>
            </a:r>
            <a:endParaRPr lang="sv-SE" sz="2800" dirty="0"/>
          </a:p>
          <a:p>
            <a:pPr eaLnBrk="1" hangingPunct="1"/>
            <a:r>
              <a:rPr lang="sv-SE" sz="2800" dirty="0"/>
              <a:t>Prefekten</a:t>
            </a:r>
          </a:p>
          <a:p>
            <a:pPr eaLnBrk="1" hangingPunct="1"/>
            <a:r>
              <a:rPr lang="sv-SE" sz="2800" dirty="0"/>
              <a:t>Rektor</a:t>
            </a:r>
          </a:p>
          <a:p>
            <a:pPr eaLnBrk="1" hangingPunct="1"/>
            <a:r>
              <a:rPr lang="sv-SE" sz="2800" dirty="0"/>
              <a:t>DO</a:t>
            </a:r>
          </a:p>
          <a:p>
            <a:pPr marL="0" indent="0" eaLnBrk="1" hangingPunct="1">
              <a:buNone/>
            </a:pPr>
            <a:r>
              <a:rPr lang="sv-SE" sz="2800" dirty="0"/>
              <a:t>Information om GUs likabehandlingsarbete samt vägledning, råd och stöd finns på </a:t>
            </a:r>
            <a:r>
              <a:rPr lang="sv-SE" sz="2800" dirty="0" err="1"/>
              <a:t>GU´s</a:t>
            </a:r>
            <a:r>
              <a:rPr lang="sv-SE" sz="2800" dirty="0"/>
              <a:t> hemsida</a:t>
            </a:r>
          </a:p>
          <a:p>
            <a:pPr marL="0" indent="0">
              <a:buNone/>
            </a:pPr>
            <a:r>
              <a:rPr lang="sv-SE" sz="2800" dirty="0">
                <a:hlinkClick r:id="rId3"/>
              </a:rPr>
              <a:t>http://medarbetarportalen.gu.se/likabehandling/</a:t>
            </a:r>
            <a:endParaRPr lang="sv-SE" sz="2800" dirty="0"/>
          </a:p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71390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3528392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sv-SE" sz="6000" b="1" dirty="0">
                <a:solidFill>
                  <a:schemeClr val="tx1"/>
                </a:solidFill>
              </a:rPr>
              <a:t>Välkomna</a:t>
            </a:r>
            <a:r>
              <a:rPr lang="sv-SE" sz="6000" b="1" dirty="0">
                <a:solidFill>
                  <a:srgbClr val="0070C0"/>
                </a:solidFill>
              </a:rPr>
              <a:t> </a:t>
            </a:r>
            <a:r>
              <a:rPr lang="sv-SE" sz="6000" b="1" dirty="0">
                <a:solidFill>
                  <a:schemeClr val="tx1"/>
                </a:solidFill>
              </a:rPr>
              <a:t>till TYK VT26!</a:t>
            </a:r>
          </a:p>
        </p:txBody>
      </p:sp>
    </p:spTree>
    <p:extLst>
      <p:ext uri="{BB962C8B-B14F-4D97-AF65-F5344CB8AC3E}">
        <p14:creationId xmlns:p14="http://schemas.microsoft.com/office/powerpoint/2010/main" val="365424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.potx" id="{F1B426DA-CCDA-4D3B-ADC3-005C6C3D5B63}" vid="{A1B014FD-8455-4058-B791-03B9BCBBB9A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539</Words>
  <Application>Microsoft Office PowerPoint</Application>
  <PresentationFormat>Bildspel på skärmen (4:3)</PresentationFormat>
  <Paragraphs>75</Paragraphs>
  <Slides>12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12</vt:i4>
      </vt:variant>
    </vt:vector>
  </HeadingPairs>
  <TitlesOfParts>
    <vt:vector size="20" baseType="lpstr">
      <vt:lpstr>Arial</vt:lpstr>
      <vt:lpstr>Arial Bold</vt:lpstr>
      <vt:lpstr>Arial Narrow</vt:lpstr>
      <vt:lpstr>Calibri</vt:lpstr>
      <vt:lpstr>Helvetica</vt:lpstr>
      <vt:lpstr>Wingdings</vt:lpstr>
      <vt:lpstr>Office-tema</vt:lpstr>
      <vt:lpstr>Blank</vt:lpstr>
      <vt:lpstr>TYK termin 2, VT 26  information</vt:lpstr>
      <vt:lpstr>Syftet med TYK:</vt:lpstr>
      <vt:lpstr>Datum TYK T2, VT 2026</vt:lpstr>
      <vt:lpstr>Inför VFU</vt:lpstr>
      <vt:lpstr>VFU</vt:lpstr>
      <vt:lpstr>VFU</vt:lpstr>
      <vt:lpstr>PowerPoint-presentation</vt:lpstr>
      <vt:lpstr>EPA på TYK</vt:lpstr>
      <vt:lpstr>Likabehandling och Jämställdhet i handledningssituationen</vt:lpstr>
      <vt:lpstr>Diskrimineringslag SFS 2008:567</vt:lpstr>
      <vt:lpstr>Vart skall man vända sig?</vt:lpstr>
      <vt:lpstr>Välkomna till TYK VT26!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StandardGU</dc:creator>
  <cp:lastModifiedBy>Marie Walther</cp:lastModifiedBy>
  <cp:revision>325</cp:revision>
  <cp:lastPrinted>2018-08-28T11:59:15Z</cp:lastPrinted>
  <dcterms:created xsi:type="dcterms:W3CDTF">2013-01-10T15:32:08Z</dcterms:created>
  <dcterms:modified xsi:type="dcterms:W3CDTF">2026-01-07T12:47:11Z</dcterms:modified>
</cp:coreProperties>
</file>