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66" r:id="rId2"/>
    <p:sldId id="268" r:id="rId3"/>
    <p:sldId id="280" r:id="rId4"/>
    <p:sldId id="282" r:id="rId5"/>
    <p:sldId id="367" r:id="rId6"/>
    <p:sldId id="380" r:id="rId7"/>
    <p:sldId id="332" r:id="rId8"/>
    <p:sldId id="362" r:id="rId9"/>
    <p:sldId id="357" r:id="rId10"/>
    <p:sldId id="358" r:id="rId11"/>
    <p:sldId id="359" r:id="rId12"/>
    <p:sldId id="360" r:id="rId13"/>
    <p:sldId id="364" r:id="rId14"/>
    <p:sldId id="368" r:id="rId15"/>
    <p:sldId id="377" r:id="rId16"/>
    <p:sldId id="335" r:id="rId17"/>
    <p:sldId id="369" r:id="rId18"/>
    <p:sldId id="322" r:id="rId19"/>
    <p:sldId id="372" r:id="rId20"/>
    <p:sldId id="374" r:id="rId21"/>
    <p:sldId id="376" r:id="rId22"/>
    <p:sldId id="375" r:id="rId23"/>
    <p:sldId id="302" r:id="rId24"/>
    <p:sldId id="382" r:id="rId25"/>
    <p:sldId id="356" r:id="rId26"/>
    <p:sldId id="381" r:id="rId27"/>
    <p:sldId id="383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211"/>
    <p:restoredTop sz="94622"/>
  </p:normalViewPr>
  <p:slideViewPr>
    <p:cSldViewPr snapToGrid="0" snapToObjects="1">
      <p:cViewPr varScale="1">
        <p:scale>
          <a:sx n="91" d="100"/>
          <a:sy n="91" d="100"/>
        </p:scale>
        <p:origin x="216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F5A38-7AF7-6444-BCF3-1784EABC9B7B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28C1F-1FAE-7640-91E5-0E285C7FB8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4976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21D7-BDA5-F14F-ADE3-E3CE1265B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A578F-C7DA-B945-8B0C-32741E427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BC1C6-B375-6840-B81A-139D3E0D7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70298-C971-6242-A57A-C6A1CF683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EAFB8-631C-CC49-9338-0C9B85D84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51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27AE-A810-7946-AD1A-8488C82BA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B1C7C-53EF-0948-BF4F-711BCB5F2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55710-3ECE-2A42-BDE6-4E889618A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1C878-80CB-A541-98AF-9BF3DE47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AC790-CDC2-3D45-A3F5-3493293DF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992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992FC-2D26-144D-B1AD-EF6097EA4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6480E-CDBD-6942-AB62-E65E605B5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62BAF-E0DD-394A-8903-B7EA9EF38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C6F91-D3C8-2A4B-9641-569DE21E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38A09-2DDC-6746-B758-E60EED6A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802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8F8E-688A-7E4B-B33E-5CF72A76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8EBD5-9289-AD42-B3AA-5FDE22953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FEF8C-0A49-EA47-A0E8-0C704290E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CF6C6-81BE-9241-8C33-4630B3140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8ED2B-748E-E74E-AF2A-DDB6B297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E0452-8079-7640-903C-E24AF2E1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5504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FEF6-3DA2-B545-A0FE-5AA97DA55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CDCFB-1630-5743-9C0E-9E8C16DE4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B7468-6D6F-5948-9143-76E1BCF60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62492-3A49-CA46-8A1E-04E0322B4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ADBB4C-A4D1-824F-A74F-D7585C678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75AB6D-9219-2349-9B52-B9257B45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1AF3DD-CAB3-6F42-B65B-F2CF8026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227D5C-C886-AF4F-B464-CB6CCED9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803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69A25-C48C-2244-AEDE-C8F961C3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3D2C4F-C968-D14C-B294-6226E1E5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A4D80-9D2B-E44A-A0D9-543168616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30CCE-7B68-334F-B80F-A5FDF6E1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734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987768-C144-DC49-9C8D-B8E2F5BE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1FAADE-F37A-1048-B8A0-F0FD02EF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C7E0D-D5E3-5F4E-BE65-859B62ADF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9979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83E07-A29C-6F4C-A1B9-8001A733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DD0BF-4CB7-AF4D-B354-947A54E63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7BDDE-974D-1647-8D25-7B9B3847C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0D189-15A5-4A46-8CB4-8B5AFBD9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C55D8-5F78-C643-B33A-B7084C55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FD05A-5182-B044-9ED8-D7FEB1199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57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4C03-4525-2146-8E53-B6A373EC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883ADE-F7A3-3844-B0C9-F3D0D0AE4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687F9-D683-6D4C-9695-02F5B7E07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53B22-A744-E849-9483-B79A18AC2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4C4C0-1C3F-9243-AB3B-23CABB34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588E9-5EBE-D04B-9E11-CC288AD9A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974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6521-239B-3E47-A81B-72E76D96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B8AC5C-EC6F-404D-BEE4-340E23868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E4D71-0DDD-B84B-B956-4BA450D9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C25D-E442-7E47-91E3-2E99C0268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F7358-84D3-6E47-9F4A-A7B04BE7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80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F770F4-4D55-4047-BC04-4C351C971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3814E-DE37-0E4E-9C0E-787B5C77D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8564B-B3B3-6D47-BDC2-DCADA9B2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F6BE4-21DF-0540-9147-B7610671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40450-DB60-C74D-AD9B-7330F76F2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18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95C3B5-150D-5D45-BAA1-E3B39919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EE6FC-C64B-C44B-94CD-F03C47AA9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D158A-52F4-2544-B0AE-B3C7C6265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0DC8C-59DF-EB45-B92F-CDC7147105A2}" type="datetimeFigureOut">
              <a:rPr lang="sv-SE" smtClean="0"/>
              <a:t>2022-01-22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ABE84-B92E-E045-9619-E41EA3215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FF056-C40B-0F4D-811B-7F2DDD003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CD989-8BE1-6B4B-87A7-7FEDE8B077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523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edcraveonline.com/JSRT/JSRT-02-00065.php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ellularscale.blogspot.com/2013/02/gaba-how-exciting.html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wm-biology2/chapter/intracellular-hormone-receptor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The-docked-ligand-pose-of-S02-with-the-p53-binding-site-of-the-Mdm2-protein-Note_fig5_32876107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_protein-gated_ion_channe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aylordotorg.github.io/text_introduction-to-psychology/s07-01-the-neuron-is-the-building-blo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ra.com/What-will-occur-if-a-drug-at-the-neuromuscular-junction-blocks-the-receptor-sites-on-the-postsynaptic-membran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Hormone-and-hormonal-cell-signaling-Hormone-is-the-cell-signaling-protein-which-is_fig3_297718626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Activation-of-the-innate-immune-receptors-and-their-signalling-pathways-see-text-for_fig1_319675502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lipper.diff.org/app/items/3779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Rn38_qz1ow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erangedphysiology.com/main/cicm-primary-exam/required-reading/pharmacodynamics/Chapter%20412/graded-dose-response-curves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erangedphysiology.com/main/cicm-primary-exam/required-reading/pharmacodynamics/Chapter%20412/graded-dose-response-curves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erangedphysiology.com/main/cicm-primary-exam/required-reading/pharmacodynamics/Chapter%20412/graded-dose-response-curves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udyblue.com/notes/note/n/receptor-theories-young/deck/1509266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Raghusolanki001/interaction-between-ligand-and-receptor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94A6F-AECB-EE42-97B9-0F052950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Receptorbegreppet</a:t>
            </a:r>
            <a:endParaRPr lang="sv-S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D7689D-9AB8-7342-8519-A0B437E4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Innehåll</a:t>
            </a:r>
          </a:p>
          <a:p>
            <a:pPr marL="514350" indent="-514350">
              <a:buAutoNum type="arabicPeriod"/>
            </a:pPr>
            <a:r>
              <a:rPr lang="sv-SE" dirty="0"/>
              <a:t>Receptor-</a:t>
            </a:r>
            <a:r>
              <a:rPr lang="sv-SE" dirty="0" err="1"/>
              <a:t>ligand</a:t>
            </a:r>
            <a:r>
              <a:rPr lang="sv-SE" dirty="0"/>
              <a:t> interaktion</a:t>
            </a:r>
          </a:p>
          <a:p>
            <a:pPr marL="514350" indent="-514350">
              <a:buAutoNum type="arabicPeriod"/>
            </a:pPr>
            <a:r>
              <a:rPr lang="sv-SE" dirty="0"/>
              <a:t>Farmakologi</a:t>
            </a:r>
          </a:p>
          <a:p>
            <a:pPr marL="514350" indent="-514350">
              <a:buAutoNum type="arabicPeriod"/>
            </a:pPr>
            <a:r>
              <a:rPr lang="sv-SE" dirty="0" err="1"/>
              <a:t>Agonister</a:t>
            </a:r>
            <a:endParaRPr lang="sv-SE" dirty="0"/>
          </a:p>
          <a:p>
            <a:pPr marL="514350" indent="-514350">
              <a:buAutoNum type="arabicPeriod"/>
            </a:pPr>
            <a:r>
              <a:rPr lang="sv-SE" dirty="0"/>
              <a:t>Antagonister</a:t>
            </a:r>
          </a:p>
          <a:p>
            <a:pPr marL="0" indent="0">
              <a:buNone/>
            </a:pPr>
            <a:endParaRPr lang="sv-SE" dirty="0"/>
          </a:p>
          <a:p>
            <a:pPr>
              <a:buFontTx/>
              <a:buChar char="-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84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94A6F-AECB-EE42-97B9-0F052950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1. Receptor-</a:t>
            </a:r>
            <a:r>
              <a:rPr lang="sv-SE" b="1" dirty="0" err="1"/>
              <a:t>ligand</a:t>
            </a:r>
            <a:r>
              <a:rPr lang="sv-SE" b="1" dirty="0"/>
              <a:t> interaktion</a:t>
            </a:r>
            <a:br>
              <a:rPr lang="sv-SE" dirty="0"/>
            </a:br>
            <a:endParaRPr lang="sv-S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D7689D-9AB8-7342-8519-A0B437E4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/>
              <a:t>• Receptorer är mottagarstrukturer uppbyggda av </a:t>
            </a:r>
            <a:r>
              <a:rPr lang="sv-SE" b="1" dirty="0"/>
              <a:t>proteiner</a:t>
            </a:r>
            <a:r>
              <a:rPr lang="sv-SE" dirty="0"/>
              <a:t>.</a:t>
            </a:r>
          </a:p>
          <a:p>
            <a:pPr marL="0" indent="0">
              <a:buNone/>
            </a:pPr>
            <a:r>
              <a:rPr lang="en-GB" dirty="0"/>
              <a:t>• S</a:t>
            </a:r>
            <a:r>
              <a:rPr lang="en-SE" dirty="0"/>
              <a:t>ubstanser som binder receptorer kallas med ett gemesamt namn </a:t>
            </a:r>
            <a:r>
              <a:rPr lang="en-SE" b="1" dirty="0"/>
              <a:t>ligander</a:t>
            </a:r>
            <a:r>
              <a:rPr lang="en-SE" dirty="0"/>
              <a:t> som kan vara av olika typer – endogena substanser, läkemedel, narkotika mm</a:t>
            </a:r>
          </a:p>
          <a:p>
            <a:pPr marL="0" indent="0">
              <a:buNone/>
            </a:pPr>
            <a:r>
              <a:rPr lang="sv-SE" dirty="0"/>
              <a:t>• Receptorer tar emot information via </a:t>
            </a:r>
            <a:r>
              <a:rPr lang="sv-SE" dirty="0" err="1"/>
              <a:t>ligander</a:t>
            </a:r>
            <a:r>
              <a:rPr lang="sv-SE" dirty="0"/>
              <a:t> och vidarebefordrar denna till mottagarcellen. </a:t>
            </a:r>
            <a:r>
              <a:rPr lang="sv-SE" dirty="0" err="1"/>
              <a:t>Ligander</a:t>
            </a:r>
            <a:r>
              <a:rPr lang="sv-SE" dirty="0"/>
              <a:t> kallas också ”</a:t>
            </a:r>
            <a:r>
              <a:rPr lang="sv-SE" b="1" dirty="0" err="1"/>
              <a:t>first</a:t>
            </a:r>
            <a:r>
              <a:rPr lang="sv-SE" b="1" dirty="0"/>
              <a:t> </a:t>
            </a:r>
            <a:r>
              <a:rPr lang="sv-SE" b="1" dirty="0" err="1"/>
              <a:t>messengers</a:t>
            </a:r>
            <a:r>
              <a:rPr lang="sv-SE" dirty="0"/>
              <a:t>”, inne i cellen tar ”second </a:t>
            </a:r>
            <a:r>
              <a:rPr lang="sv-SE" dirty="0" err="1"/>
              <a:t>messengers</a:t>
            </a:r>
            <a:r>
              <a:rPr lang="sv-SE" dirty="0"/>
              <a:t>” vid när intracellulära system </a:t>
            </a:r>
            <a:r>
              <a:rPr lang="sv-SE" dirty="0" err="1"/>
              <a:t>aktiviteras</a:t>
            </a:r>
            <a:r>
              <a:rPr lang="sv-SE" dirty="0"/>
              <a:t>. </a:t>
            </a:r>
          </a:p>
          <a:p>
            <a:pPr marL="0" indent="0">
              <a:buNone/>
            </a:pPr>
            <a:r>
              <a:rPr lang="sv-SE" dirty="0"/>
              <a:t>• Det finns två typer av receptorer, </a:t>
            </a:r>
            <a:r>
              <a:rPr lang="sv-SE" b="1" dirty="0" err="1"/>
              <a:t>cellmembranbunda</a:t>
            </a:r>
            <a:r>
              <a:rPr lang="sv-SE" dirty="0"/>
              <a:t> och </a:t>
            </a:r>
            <a:r>
              <a:rPr lang="sv-SE" b="1" dirty="0"/>
              <a:t>intracellulära receptorer</a:t>
            </a: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dirty="0"/>
              <a:t>• Receptorer kan interagera sinsemellan, både receptorer av samma typ men även olika typer av receptorer.</a:t>
            </a:r>
          </a:p>
          <a:p>
            <a:pPr marL="0" indent="0">
              <a:buNone/>
            </a:pPr>
            <a:r>
              <a:rPr lang="sv-SE" dirty="0"/>
              <a:t>• Det kan finnas tusentals receptorer av olika typer på en cell. </a:t>
            </a:r>
          </a:p>
        </p:txBody>
      </p:sp>
    </p:spTree>
    <p:extLst>
      <p:ext uri="{BB962C8B-B14F-4D97-AF65-F5344CB8AC3E}">
        <p14:creationId xmlns:p14="http://schemas.microsoft.com/office/powerpoint/2010/main" val="137410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601E-8A23-D743-A34F-E9E98071E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Cellmembranbundna receptorer</a:t>
            </a:r>
            <a:br>
              <a:rPr lang="sv-SE" dirty="0"/>
            </a:br>
            <a:r>
              <a:rPr lang="sv-SE" sz="3100" dirty="0"/>
              <a:t>(observera </a:t>
            </a:r>
            <a:r>
              <a:rPr lang="sv-SE" sz="3100" dirty="0" err="1"/>
              <a:t>ligandbindande</a:t>
            </a:r>
            <a:r>
              <a:rPr lang="sv-SE" sz="3100" dirty="0"/>
              <a:t>- och </a:t>
            </a:r>
            <a:r>
              <a:rPr lang="sv-SE" sz="3100" dirty="0" err="1"/>
              <a:t>effektordomäner</a:t>
            </a:r>
            <a:r>
              <a:rPr lang="sv-SE" dirty="0"/>
              <a:t>)</a:t>
            </a:r>
          </a:p>
        </p:txBody>
      </p:sp>
      <p:pic>
        <p:nvPicPr>
          <p:cNvPr id="5" name="Content Placeholder 4" descr="Role of GPCRS towards cell: an explanation of g-protein ...">
            <a:extLst>
              <a:ext uri="{FF2B5EF4-FFF2-40B4-BE49-F238E27FC236}">
                <a16:creationId xmlns:a16="http://schemas.microsoft.com/office/drawing/2014/main" id="{8160DFAA-0267-8D40-A4D6-9A1E76896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40301" y="1956253"/>
            <a:ext cx="468305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91A680-1E25-FE4D-8CB2-C42571FAACB6}"/>
              </a:ext>
            </a:extLst>
          </p:cNvPr>
          <p:cNvSpPr txBox="1"/>
          <p:nvPr/>
        </p:nvSpPr>
        <p:spPr>
          <a:xfrm>
            <a:off x="1040301" y="5843134"/>
            <a:ext cx="4683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3" tooltip="http://medcraveonline.com/JSRT/JSRT-02-00065.php"/>
              </a:rPr>
              <a:t>This Photo</a:t>
            </a:r>
            <a:r>
              <a:rPr lang="sv-SE" sz="900"/>
              <a:t> by Unknown Author is licensed under </a:t>
            </a:r>
            <a:r>
              <a:rPr lang="sv-SE" sz="900">
                <a:hlinkClick r:id="rId4" tooltip="https://creativecommons.org/licenses/by-nc/3.0/"/>
              </a:rPr>
              <a:t>CC BY-NC</a:t>
            </a:r>
            <a:endParaRPr lang="sv-SE" sz="900"/>
          </a:p>
        </p:txBody>
      </p:sp>
      <p:pic>
        <p:nvPicPr>
          <p:cNvPr id="8" name="Picture 7" descr="The Cellular Scale: GABA, how exciting!">
            <a:extLst>
              <a:ext uri="{FF2B5EF4-FFF2-40B4-BE49-F238E27FC236}">
                <a16:creationId xmlns:a16="http://schemas.microsoft.com/office/drawing/2014/main" id="{A0C366A2-81AD-C948-90E8-A69C953BB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07415" y="1956253"/>
            <a:ext cx="4292600" cy="421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F80F95-68D1-544A-A509-E83CF3A6ACE4}"/>
              </a:ext>
            </a:extLst>
          </p:cNvPr>
          <p:cNvSpPr txBox="1"/>
          <p:nvPr/>
        </p:nvSpPr>
        <p:spPr>
          <a:xfrm>
            <a:off x="6707415" y="5648360"/>
            <a:ext cx="429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6" tooltip="http://cellularscale.blogspot.com/2013/02/gaba-how-exciting.html"/>
              </a:rPr>
              <a:t>This Photo</a:t>
            </a:r>
            <a:r>
              <a:rPr lang="sv-SE" sz="900"/>
              <a:t> by Unknown Author is licensed under </a:t>
            </a:r>
            <a:r>
              <a:rPr lang="sv-SE" sz="900">
                <a:hlinkClick r:id="rId7" tooltip="https://creativecommons.org/licenses/by-nc-sa/3.0/"/>
              </a:rPr>
              <a:t>CC BY-SA-NC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135853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4D03-57D5-CE41-8632-9EAA92F95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Intracellulär receptorer</a:t>
            </a:r>
          </a:p>
        </p:txBody>
      </p:sp>
      <p:pic>
        <p:nvPicPr>
          <p:cNvPr id="5" name="Content Placeholder 4" descr="Intracellular Hormone Receptors | Biology for Majors II">
            <a:extLst>
              <a:ext uri="{FF2B5EF4-FFF2-40B4-BE49-F238E27FC236}">
                <a16:creationId xmlns:a16="http://schemas.microsoft.com/office/drawing/2014/main" id="{B6B224E4-FF9E-C447-9022-585F839BB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73423" y="1825625"/>
            <a:ext cx="724515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E64E91-8932-1843-976E-13E0EE4E4997}"/>
              </a:ext>
            </a:extLst>
          </p:cNvPr>
          <p:cNvSpPr txBox="1"/>
          <p:nvPr/>
        </p:nvSpPr>
        <p:spPr>
          <a:xfrm>
            <a:off x="2473423" y="6176963"/>
            <a:ext cx="72451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3" tooltip="https://courses.lumenlearning.com/wm-biology2/chapter/intracellular-hormone-receptors/"/>
              </a:rPr>
              <a:t>This Photo</a:t>
            </a:r>
            <a:r>
              <a:rPr lang="sv-SE" sz="900"/>
              <a:t> by Unknown Author is licensed under </a:t>
            </a:r>
            <a:r>
              <a:rPr lang="sv-SE" sz="900">
                <a:hlinkClick r:id="rId4" tooltip="https://creativecommons.org/licenses/by/3.0/"/>
              </a:rPr>
              <a:t>CC BY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151654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94A6F-AECB-EE42-97B9-0F052950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Receptor-</a:t>
            </a:r>
            <a:r>
              <a:rPr lang="sv-SE" dirty="0" err="1"/>
              <a:t>ligand</a:t>
            </a:r>
            <a:r>
              <a:rPr lang="sv-SE" dirty="0"/>
              <a:t> interaktion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D7689D-9AB8-7342-8519-A0B437E4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• Receptorn aktiveras när den binder en stimulerande/aktiverande </a:t>
            </a:r>
            <a:r>
              <a:rPr lang="sv-SE" dirty="0" err="1"/>
              <a:t>ligand</a:t>
            </a:r>
            <a:r>
              <a:rPr lang="sv-SE" dirty="0"/>
              <a:t>, det sker då en </a:t>
            </a:r>
            <a:r>
              <a:rPr lang="sv-SE" b="1" dirty="0"/>
              <a:t>konformationsändring</a:t>
            </a:r>
            <a:r>
              <a:rPr lang="sv-SE" dirty="0"/>
              <a:t> i proteinet som in sin tur kan aktivera olika signalkedjor eller spänningskänsliga jonkanaler.</a:t>
            </a:r>
          </a:p>
          <a:p>
            <a:pPr marL="0" indent="0">
              <a:buNone/>
            </a:pPr>
            <a:r>
              <a:rPr lang="sv-SE" dirty="0"/>
              <a:t>• Det är ofta kortvariga, snabba interaktioner (gäller dock inte alla receptorer) – </a:t>
            </a:r>
            <a:r>
              <a:rPr lang="sv-SE" dirty="0" err="1"/>
              <a:t>ligander</a:t>
            </a:r>
            <a:r>
              <a:rPr lang="sv-SE" dirty="0"/>
              <a:t> binder t ex under några millisekunder och sedan återgår receptorn till utgångsläget. Bindningarna är således </a:t>
            </a:r>
            <a:r>
              <a:rPr lang="sv-SE" b="1" dirty="0"/>
              <a:t>reversibla</a:t>
            </a: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dirty="0"/>
              <a:t>• Vid experimentella studier används ibland irreversibla </a:t>
            </a:r>
            <a:r>
              <a:rPr lang="sv-SE" dirty="0" err="1"/>
              <a:t>ligander</a:t>
            </a:r>
            <a:r>
              <a:rPr lang="sv-SE" dirty="0"/>
              <a:t> för att inaktivera receptorer. </a:t>
            </a:r>
          </a:p>
          <a:p>
            <a:pPr marL="0" indent="0">
              <a:buNone/>
            </a:pPr>
            <a:r>
              <a:rPr lang="sv-SE" dirty="0"/>
              <a:t>• En rad olika typer av kemiska bindningar uppstår mellan </a:t>
            </a:r>
            <a:r>
              <a:rPr lang="sv-SE" dirty="0" err="1"/>
              <a:t>liganden</a:t>
            </a:r>
            <a:r>
              <a:rPr lang="sv-SE" dirty="0"/>
              <a:t> och bindningsstället (”</a:t>
            </a:r>
            <a:r>
              <a:rPr lang="sv-SE" b="1" dirty="0" err="1"/>
              <a:t>key</a:t>
            </a:r>
            <a:r>
              <a:rPr lang="sv-SE" b="1" dirty="0"/>
              <a:t> and lock</a:t>
            </a:r>
            <a:r>
              <a:rPr lang="sv-SE" dirty="0"/>
              <a:t>”).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643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7F7A6-B4C9-524E-A3E6-C4690338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SE" sz="3200" dirty="0"/>
              <a:t>En rad bindningar som vätejon-, lipofila och </a:t>
            </a:r>
            <a:br>
              <a:rPr lang="en-SE" sz="3200" dirty="0"/>
            </a:br>
            <a:r>
              <a:rPr lang="en-SE" sz="3200" dirty="0"/>
              <a:t>van der Waals bindningen m fl ligger till grund för bindningsstyrkan mellan receptor och ligand.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148B1E-220E-8248-AD72-6B1C34555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19921" y="2141537"/>
            <a:ext cx="5752157" cy="4351338"/>
          </a:xfrm>
        </p:spPr>
      </p:pic>
    </p:spTree>
    <p:extLst>
      <p:ext uri="{BB962C8B-B14F-4D97-AF65-F5344CB8AC3E}">
        <p14:creationId xmlns:p14="http://schemas.microsoft.com/office/powerpoint/2010/main" val="230752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8EA4-25B6-6749-BCEF-1461CC05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G-proteinkopplad receptor kan på-</a:t>
            </a:r>
            <a:br>
              <a:rPr lang="sv-SE" dirty="0"/>
            </a:br>
            <a:r>
              <a:rPr lang="sv-SE" dirty="0"/>
              <a:t>verka t ex spänningskänsliga jonkanaler</a:t>
            </a:r>
          </a:p>
        </p:txBody>
      </p:sp>
      <p:pic>
        <p:nvPicPr>
          <p:cNvPr id="13" name="Content Placeholder 12" descr="G protein-gated ion channel - Wikipedia">
            <a:extLst>
              <a:ext uri="{FF2B5EF4-FFF2-40B4-BE49-F238E27FC236}">
                <a16:creationId xmlns:a16="http://schemas.microsoft.com/office/drawing/2014/main" id="{5521B87D-C261-094C-A97A-ED04B6E7A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81849" y="1825625"/>
            <a:ext cx="6028302" cy="4351338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F20C6F-D929-F24F-86B1-4A47ECA71896}"/>
              </a:ext>
            </a:extLst>
          </p:cNvPr>
          <p:cNvSpPr txBox="1"/>
          <p:nvPr/>
        </p:nvSpPr>
        <p:spPr>
          <a:xfrm>
            <a:off x="3081849" y="6176963"/>
            <a:ext cx="60283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3" tooltip="https://en.wikipedia.org/wiki/G_protein-gated_ion_channel"/>
              </a:rPr>
              <a:t>This Photo</a:t>
            </a:r>
            <a:r>
              <a:rPr lang="sv-SE" sz="900"/>
              <a:t> by Unknown Author is licensed under </a:t>
            </a:r>
            <a:r>
              <a:rPr lang="sv-SE" sz="900">
                <a:hlinkClick r:id="rId4" tooltip="https://creativecommons.org/licenses/by-sa/3.0/"/>
              </a:rPr>
              <a:t>CC BY-SA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414494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94A6F-AECB-EE42-97B9-0F052950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D7689D-9AB8-7342-8519-A0B437E4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dirty="0"/>
              <a:t>Receptorer är viktiga nyckelspelare för kroppens funktioner – här följer några exempel: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7733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38C5E-AA2F-064F-8AF3-1803E0E25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E891FFC-39BF-A748-8900-7AFED5BB8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8316" y="764233"/>
            <a:ext cx="4314841" cy="4679636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9198A0-B398-3F4C-8601-474D78642FF3}"/>
              </a:ext>
            </a:extLst>
          </p:cNvPr>
          <p:cNvSpPr txBox="1"/>
          <p:nvPr/>
        </p:nvSpPr>
        <p:spPr>
          <a:xfrm>
            <a:off x="5773273" y="2967335"/>
            <a:ext cx="647132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Neurotransmission - elektriska signaler omvandlas </a:t>
            </a:r>
          </a:p>
          <a:p>
            <a:r>
              <a:rPr lang="sv-SE" sz="2400" dirty="0"/>
              <a:t>till kemiska när  signalsubstanser frisätts och </a:t>
            </a:r>
          </a:p>
          <a:p>
            <a:r>
              <a:rPr lang="sv-SE" sz="2400" dirty="0"/>
              <a:t>påverkar </a:t>
            </a:r>
            <a:r>
              <a:rPr lang="sv-SE" sz="2400" dirty="0" err="1"/>
              <a:t>postsynatiskt</a:t>
            </a:r>
            <a:r>
              <a:rPr lang="sv-SE" sz="2400" dirty="0"/>
              <a:t> neuron.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88278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76FF7-63C4-1C4A-972D-336476360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22168-3DE4-EC4D-A014-0B2995414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82570" y="1846890"/>
            <a:ext cx="586697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82D104-2601-DA42-ABF2-932EB96E3237}"/>
              </a:ext>
            </a:extLst>
          </p:cNvPr>
          <p:cNvSpPr txBox="1"/>
          <p:nvPr/>
        </p:nvSpPr>
        <p:spPr>
          <a:xfrm>
            <a:off x="8038214" y="3105834"/>
            <a:ext cx="35533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400" dirty="0"/>
              <a:t>Synapser finns också t ex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anslutning</a:t>
            </a:r>
            <a:r>
              <a:rPr lang="en-GB" sz="2400" dirty="0"/>
              <a:t> till </a:t>
            </a:r>
            <a:r>
              <a:rPr lang="en-GB" sz="2400" dirty="0" err="1"/>
              <a:t>muskelceller</a:t>
            </a:r>
            <a:r>
              <a:rPr lang="en-GB" sz="2400" dirty="0"/>
              <a:t>.</a:t>
            </a:r>
            <a:endParaRPr lang="en-SE" sz="2400" dirty="0"/>
          </a:p>
        </p:txBody>
      </p:sp>
    </p:spTree>
    <p:extLst>
      <p:ext uri="{BB962C8B-B14F-4D97-AF65-F5344CB8AC3E}">
        <p14:creationId xmlns:p14="http://schemas.microsoft.com/office/powerpoint/2010/main" val="166752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BEA30-1477-4945-AB05-2B2B63A8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025CEF-4C56-DC4E-BFC2-EBDCC7FED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11804" y="1506647"/>
            <a:ext cx="525561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7E2BAB-8202-2144-8D1F-BEBA06357F3B}"/>
              </a:ext>
            </a:extLst>
          </p:cNvPr>
          <p:cNvSpPr txBox="1"/>
          <p:nvPr/>
        </p:nvSpPr>
        <p:spPr>
          <a:xfrm>
            <a:off x="6448439" y="2297008"/>
            <a:ext cx="57779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Hormonella system – ett hormon frisätts från</a:t>
            </a:r>
          </a:p>
          <a:p>
            <a:r>
              <a:rPr lang="sv-SE" sz="2400" dirty="0"/>
              <a:t> ett organ och förs med blodbanan till ett </a:t>
            </a:r>
          </a:p>
          <a:p>
            <a:r>
              <a:rPr lang="sv-SE" sz="2400" dirty="0"/>
              <a:t>mottagarorgan och aktiverar receptorer där.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361614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99A7-243D-4149-BB20-0ACD0717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EA0641-0E0E-D94F-A809-A7D46EF86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08136" y="1253331"/>
            <a:ext cx="3421496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2264BC-7F2E-7D41-ADB7-101EC568EA0D}"/>
              </a:ext>
            </a:extLst>
          </p:cNvPr>
          <p:cNvSpPr txBox="1"/>
          <p:nvPr/>
        </p:nvSpPr>
        <p:spPr>
          <a:xfrm>
            <a:off x="5762847" y="3001347"/>
            <a:ext cx="62643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Immunsystemet  - aktivering av receptorer leder </a:t>
            </a:r>
          </a:p>
          <a:p>
            <a:r>
              <a:rPr lang="sv-SE" sz="2400" dirty="0"/>
              <a:t>Till </a:t>
            </a:r>
            <a:r>
              <a:rPr lang="sv-SE" sz="2400" dirty="0" err="1"/>
              <a:t>immunaktiviering</a:t>
            </a:r>
            <a:r>
              <a:rPr lang="sv-SE" sz="2400" dirty="0"/>
              <a:t> via olika signalkedjor.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495157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94A6F-AECB-EE42-97B9-0F052950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2. Farmakologi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D7689D-9AB8-7342-8519-A0B437E4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• Receptorer är också viktiga måltavlor inom farmakologi – stora och många läkemedelsgrupper verkar genom att interagera med receptorer.</a:t>
            </a:r>
          </a:p>
          <a:p>
            <a:pPr marL="0" indent="0">
              <a:buNone/>
            </a:pPr>
            <a:r>
              <a:rPr lang="sv-SE" dirty="0"/>
              <a:t>• Receptoraktiva läkemedel finns vid behandling hypertoni, diabetes, psykiatriska sjukdomar, smärta osv osv.</a:t>
            </a:r>
          </a:p>
          <a:p>
            <a:pPr marL="0" indent="0">
              <a:buNone/>
            </a:pPr>
            <a:r>
              <a:rPr lang="sv-SE" dirty="0"/>
              <a:t>• Läkemedlen används för att öka stimulering av eller hämma befintliga receptorsystem.</a:t>
            </a:r>
          </a:p>
          <a:p>
            <a:pPr marL="0" indent="0">
              <a:buNone/>
            </a:pPr>
            <a:r>
              <a:rPr lang="sv-SE" dirty="0"/>
              <a:t>• På termin 4 finns undervisning i basal farmakologi och längre fram i programmet undervisas klinisk farmakologi i samband med patientarbete.</a:t>
            </a:r>
          </a:p>
        </p:txBody>
      </p:sp>
    </p:spTree>
    <p:extLst>
      <p:ext uri="{BB962C8B-B14F-4D97-AF65-F5344CB8AC3E}">
        <p14:creationId xmlns:p14="http://schemas.microsoft.com/office/powerpoint/2010/main" val="357786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85FDF-2540-7E4A-A0AB-150BC8B9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3. </a:t>
            </a:r>
            <a:r>
              <a:rPr lang="sv-SE" b="1" dirty="0" err="1"/>
              <a:t>Agonister</a:t>
            </a:r>
            <a:br>
              <a:rPr lang="sv-SE" dirty="0"/>
            </a:b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4EC89-B8D2-E14C-A186-9A9B58F2B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SE" dirty="0"/>
              <a:t>Ligander som </a:t>
            </a:r>
            <a:r>
              <a:rPr lang="en-SE" b="1" dirty="0"/>
              <a:t>stimulerar/aktiverar </a:t>
            </a:r>
            <a:r>
              <a:rPr lang="en-SE" dirty="0"/>
              <a:t>receptorn kallas med ett gemensamt namn agonister. Endogena substanser som binder till receptorer är agonister. Vid aktivering uppkommer </a:t>
            </a:r>
            <a:r>
              <a:rPr lang="en-SE" b="1" dirty="0"/>
              <a:t>ett fysiologiskt svar</a:t>
            </a:r>
            <a:r>
              <a:rPr lang="en-SE" dirty="0"/>
              <a:t>. </a:t>
            </a:r>
          </a:p>
          <a:p>
            <a:r>
              <a:rPr lang="en-SE" dirty="0"/>
              <a:t>Endogen agonist namnger ofta receptorn men inte alltid. </a:t>
            </a:r>
          </a:p>
          <a:p>
            <a:r>
              <a:rPr lang="en-SE" dirty="0"/>
              <a:t>Observera att även om receptorn aktiveras så kan mottagarcellen hämmas – effekten av en aktiverad receptor beror på mottagcellens intracellulära signalsystem.</a:t>
            </a:r>
          </a:p>
          <a:p>
            <a:r>
              <a:rPr lang="en-SE" dirty="0"/>
              <a:t>En typ av receptor kan finnas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många</a:t>
            </a:r>
            <a:r>
              <a:rPr lang="en-GB" dirty="0"/>
              <a:t> </a:t>
            </a:r>
            <a:r>
              <a:rPr lang="en-GB" dirty="0" err="1"/>
              <a:t>olika</a:t>
            </a:r>
            <a:r>
              <a:rPr lang="en-GB" dirty="0"/>
              <a:t> organ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receptor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således</a:t>
            </a:r>
            <a:r>
              <a:rPr lang="en-GB" dirty="0"/>
              <a:t> </a:t>
            </a:r>
            <a:r>
              <a:rPr lang="en-GB" dirty="0" err="1"/>
              <a:t>initiera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lång</a:t>
            </a:r>
            <a:r>
              <a:rPr lang="en-GB" dirty="0"/>
              <a:t> rad </a:t>
            </a:r>
            <a:r>
              <a:rPr lang="en-GB" dirty="0" err="1"/>
              <a:t>olika</a:t>
            </a:r>
            <a:r>
              <a:rPr lang="en-GB" dirty="0"/>
              <a:t> </a:t>
            </a:r>
            <a:r>
              <a:rPr lang="en-GB" dirty="0" err="1"/>
              <a:t>effekter</a:t>
            </a:r>
            <a:r>
              <a:rPr lang="en-GB" dirty="0"/>
              <a:t>. </a:t>
            </a:r>
          </a:p>
          <a:p>
            <a:r>
              <a:rPr lang="en-GB" dirty="0"/>
              <a:t>Det </a:t>
            </a:r>
            <a:r>
              <a:rPr lang="en-GB" dirty="0" err="1"/>
              <a:t>finns</a:t>
            </a:r>
            <a:r>
              <a:rPr lang="en-GB" dirty="0"/>
              <a:t> </a:t>
            </a:r>
            <a:r>
              <a:rPr lang="en-GB" dirty="0" err="1"/>
              <a:t>ofta</a:t>
            </a:r>
            <a:r>
              <a:rPr lang="en-GB" dirty="0"/>
              <a:t> </a:t>
            </a:r>
            <a:r>
              <a:rPr lang="en-GB" dirty="0" err="1"/>
              <a:t>flera</a:t>
            </a:r>
            <a:r>
              <a:rPr lang="en-GB" dirty="0"/>
              <a:t> </a:t>
            </a:r>
            <a:r>
              <a:rPr lang="en-GB" dirty="0" err="1"/>
              <a:t>subtyper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receptor, t ex 15 </a:t>
            </a:r>
            <a:r>
              <a:rPr lang="en-GB" dirty="0" err="1"/>
              <a:t>olika</a:t>
            </a:r>
            <a:r>
              <a:rPr lang="en-GB" dirty="0"/>
              <a:t> </a:t>
            </a:r>
            <a:r>
              <a:rPr lang="en-GB" dirty="0" err="1"/>
              <a:t>serotoninreceptorer</a:t>
            </a:r>
            <a:r>
              <a:rPr lang="en-GB" dirty="0"/>
              <a:t>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86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54B7-8F7C-D449-8701-690E8ED5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E" dirty="0"/>
              <a:t>Agonistens svar kan </a:t>
            </a:r>
            <a:r>
              <a:rPr lang="en-SE"/>
              <a:t>moduleras </a:t>
            </a:r>
            <a:br>
              <a:rPr lang="en-SE"/>
            </a:br>
            <a:r>
              <a:rPr lang="en-SE"/>
              <a:t>av </a:t>
            </a:r>
            <a:r>
              <a:rPr lang="en-SE" dirty="0"/>
              <a:t>att andra substanser och </a:t>
            </a:r>
            <a:r>
              <a:rPr lang="en-SE"/>
              <a:t>joner </a:t>
            </a:r>
            <a:br>
              <a:rPr lang="en-SE"/>
            </a:br>
            <a:r>
              <a:rPr lang="en-SE"/>
              <a:t>binder </a:t>
            </a:r>
            <a:r>
              <a:rPr lang="en-SE" dirty="0"/>
              <a:t>till receptorn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46DC0-5B10-AE44-8B6B-7EEA821CA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8837"/>
            <a:ext cx="10515600" cy="4351338"/>
          </a:xfrm>
        </p:spPr>
        <p:txBody>
          <a:bodyPr/>
          <a:lstStyle/>
          <a:p>
            <a:r>
              <a:rPr lang="en-GB" b="1" dirty="0"/>
              <a:t>F</a:t>
            </a:r>
            <a:r>
              <a:rPr lang="en-SE" b="1" dirty="0"/>
              <a:t>lera olika bindningställen </a:t>
            </a:r>
            <a:r>
              <a:rPr lang="en-SE" dirty="0"/>
              <a:t>kan finnas på receptorer och påverkar svaret när receptorn stimuleras om dessa samtidigt påverkas. Ibland binder receptorn flera endogena ligander.</a:t>
            </a:r>
          </a:p>
          <a:p>
            <a:r>
              <a:rPr lang="en-SE" dirty="0"/>
              <a:t>Vissa receptorer är både ligandkontrollerade och spänningskänsliga, en depolarisering behövs för att receptorn ska inducera ett svar när den blir aktivierad.</a:t>
            </a:r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118324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8EA4-25B6-6749-BCEF-1461CC05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3200" dirty="0"/>
              <a:t>NMDA-receptor (</a:t>
            </a:r>
            <a:r>
              <a:rPr lang="sv-SE" sz="3200" i="1" dirty="0"/>
              <a:t>N</a:t>
            </a:r>
            <a:r>
              <a:rPr lang="sv-SE" sz="3200" dirty="0"/>
              <a:t>-</a:t>
            </a:r>
            <a:r>
              <a:rPr lang="sv-SE" sz="3200" dirty="0" err="1"/>
              <a:t>methyl</a:t>
            </a:r>
            <a:r>
              <a:rPr lang="sv-SE" sz="3200" dirty="0"/>
              <a:t>-D-</a:t>
            </a:r>
            <a:r>
              <a:rPr lang="sv-SE" sz="3200" dirty="0" err="1"/>
              <a:t>aspartat</a:t>
            </a:r>
            <a:r>
              <a:rPr lang="sv-SE" sz="3200" dirty="0"/>
              <a:t>) binder </a:t>
            </a:r>
            <a:br>
              <a:rPr lang="sv-SE" sz="3200" dirty="0"/>
            </a:br>
            <a:r>
              <a:rPr lang="sv-SE" sz="3200" dirty="0"/>
              <a:t>specifikt till denna glutamat-receptor och </a:t>
            </a:r>
            <a:br>
              <a:rPr lang="sv-SE" sz="3200" dirty="0"/>
            </a:br>
            <a:r>
              <a:rPr lang="sv-SE" sz="3200" dirty="0"/>
              <a:t>har namngivit receptorn.</a:t>
            </a:r>
          </a:p>
        </p:txBody>
      </p:sp>
      <p:pic>
        <p:nvPicPr>
          <p:cNvPr id="20" name="Content Placeholder 19" descr="Ketamine">
            <a:extLst>
              <a:ext uri="{FF2B5EF4-FFF2-40B4-BE49-F238E27FC236}">
                <a16:creationId xmlns:a16="http://schemas.microsoft.com/office/drawing/2014/main" id="{E959E317-754E-FD45-8BC4-33E09C789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44946" y="2224180"/>
            <a:ext cx="6426200" cy="3937000"/>
          </a:xfrm>
        </p:spPr>
      </p:pic>
    </p:spTree>
    <p:extLst>
      <p:ext uri="{BB962C8B-B14F-4D97-AF65-F5344CB8AC3E}">
        <p14:creationId xmlns:p14="http://schemas.microsoft.com/office/powerpoint/2010/main" val="2523006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A02B9-51AA-4A48-98B0-037698578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Dos-responskurva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0A361-527A-4349-B27D-FFC40122D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SE" dirty="0"/>
              <a:t>• Den uppkomna effekten när en agonist aktiverar en receptorpopulation kan illustreras med hjälp av en dos-responskurva.</a:t>
            </a:r>
          </a:p>
          <a:p>
            <a:pPr marL="0" indent="0">
              <a:buNone/>
            </a:pPr>
            <a:r>
              <a:rPr lang="en-SE" dirty="0"/>
              <a:t>• Kurvan består av en rad mätpunkter där svaret vid receptoraktivering har uppmätts vid olika doser eller blodkoncentrationer.</a:t>
            </a:r>
          </a:p>
          <a:p>
            <a:pPr marL="0" indent="0">
              <a:buNone/>
            </a:pPr>
            <a:r>
              <a:rPr lang="en-SE" dirty="0"/>
              <a:t>• En utvald effekt av agonister studeras – kan ske in vitro, försöksdjur eller människa.</a:t>
            </a:r>
          </a:p>
          <a:p>
            <a:pPr marL="0" indent="0">
              <a:buNone/>
            </a:pPr>
            <a:r>
              <a:rPr lang="en-SE" dirty="0"/>
              <a:t>• Ett </a:t>
            </a:r>
            <a:r>
              <a:rPr lang="en-SE" b="1" dirty="0"/>
              <a:t>fysiologiskt tak </a:t>
            </a:r>
            <a:r>
              <a:rPr lang="en-SE" dirty="0"/>
              <a:t>nås för svaret, ofta när endast en fraktion av receptorpopulationen är aktiviterad.</a:t>
            </a:r>
          </a:p>
          <a:p>
            <a:pPr marL="0" indent="0">
              <a:buNone/>
            </a:pPr>
            <a:r>
              <a:rPr lang="en-SE" dirty="0"/>
              <a:t>• Inget ökat svar vid fullt svar även om mer agonist tillförs och fler receptorer blir aktiverade.</a:t>
            </a:r>
          </a:p>
        </p:txBody>
      </p:sp>
    </p:spTree>
    <p:extLst>
      <p:ext uri="{BB962C8B-B14F-4D97-AF65-F5344CB8AC3E}">
        <p14:creationId xmlns:p14="http://schemas.microsoft.com/office/powerpoint/2010/main" val="296024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DED83-8130-F549-803B-7A7302CA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Dosrespons-kurva för </a:t>
            </a:r>
            <a:r>
              <a:rPr lang="sv-SE" dirty="0" err="1"/>
              <a:t>agonist</a:t>
            </a:r>
            <a:endParaRPr lang="sv-SE" dirty="0"/>
          </a:p>
        </p:txBody>
      </p:sp>
      <p:pic>
        <p:nvPicPr>
          <p:cNvPr id="9" name="Content Placeholder 8" descr="Dose Response Relationship - YouTube">
            <a:extLst>
              <a:ext uri="{FF2B5EF4-FFF2-40B4-BE49-F238E27FC236}">
                <a16:creationId xmlns:a16="http://schemas.microsoft.com/office/drawing/2014/main" id="{0AD4A9CA-5780-A44C-815D-870FF970E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42215" y="1690688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568298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A02B9-51AA-4A48-98B0-037698578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forts </a:t>
            </a:r>
            <a:r>
              <a:rPr lang="en-GB" dirty="0" err="1"/>
              <a:t>Dosrespons-kurva</a:t>
            </a:r>
            <a:r>
              <a:rPr lang="en-GB" dirty="0"/>
              <a:t> </a:t>
            </a:r>
            <a:r>
              <a:rPr lang="en-GB" dirty="0" err="1"/>
              <a:t>för</a:t>
            </a:r>
            <a:r>
              <a:rPr lang="en-GB" dirty="0"/>
              <a:t> agonist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0A361-527A-4349-B27D-FFC40122D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SE" dirty="0"/>
              <a:t>• Agonistens respons (</a:t>
            </a:r>
            <a:r>
              <a:rPr lang="en-SE" b="1" dirty="0"/>
              <a:t>effekt, efficacy</a:t>
            </a:r>
            <a:r>
              <a:rPr lang="en-SE" dirty="0"/>
              <a:t>) kan illustreras med hjälp av en dos-responskurva – här menas inte vilken typ av effekt utan storleken på svaret.</a:t>
            </a:r>
          </a:p>
          <a:p>
            <a:pPr marL="0" indent="0">
              <a:buNone/>
            </a:pPr>
            <a:r>
              <a:rPr lang="en-SE" dirty="0"/>
              <a:t>• </a:t>
            </a:r>
            <a:r>
              <a:rPr lang="en-SE" b="1" dirty="0"/>
              <a:t>Affiniteten</a:t>
            </a:r>
            <a:r>
              <a:rPr lang="en-SE" dirty="0"/>
              <a:t> (bindningstyrkan) mellan ligand och receptorbindningsstället är avgörande för hur mycket ligand som binds till receptorerna tillsammans med </a:t>
            </a:r>
            <a:r>
              <a:rPr lang="en-SE" b="1" dirty="0"/>
              <a:t>dosen/koncentrationen </a:t>
            </a:r>
            <a:r>
              <a:rPr lang="en-SE" dirty="0"/>
              <a:t>av liganden.</a:t>
            </a:r>
          </a:p>
          <a:p>
            <a:pPr marL="0" indent="0">
              <a:buNone/>
            </a:pPr>
            <a:r>
              <a:rPr lang="en-SE" dirty="0"/>
              <a:t>• Mängden komplex avgör effektens storlek.</a:t>
            </a:r>
          </a:p>
          <a:p>
            <a:pPr marL="0" indent="0">
              <a:buNone/>
            </a:pPr>
            <a:r>
              <a:rPr lang="en-SE" dirty="0"/>
              <a:t>• Ju mer agonist som tillsätts, ju fler agonist-receptorkomplex.</a:t>
            </a:r>
          </a:p>
          <a:p>
            <a:pPr marL="0" indent="0">
              <a:buNone/>
            </a:pPr>
            <a:r>
              <a:rPr lang="en-SE" dirty="0"/>
              <a:t>• Vid hög affinitet binds fler receptorer jämfört med en ligand med lägre affinitet.</a:t>
            </a:r>
          </a:p>
          <a:p>
            <a:pPr marL="0" indent="0">
              <a:buNone/>
            </a:pPr>
            <a:r>
              <a:rPr lang="en-SE" dirty="0"/>
              <a:t>• Observera logaritmisk x-axel för en sigmoidal kurva.</a:t>
            </a:r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7319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FB80-A5B9-1B4F-95FC-CF334D32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Maximal effekt = efficacy, Emax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84FAD6-1439-044B-8DBA-92633BFB9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20514" y="1825625"/>
            <a:ext cx="6750972" cy="4351338"/>
          </a:xfrm>
        </p:spPr>
      </p:pic>
    </p:spTree>
    <p:extLst>
      <p:ext uri="{BB962C8B-B14F-4D97-AF65-F5344CB8AC3E}">
        <p14:creationId xmlns:p14="http://schemas.microsoft.com/office/powerpoint/2010/main" val="1714526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FB80-A5B9-1B4F-95FC-CF334D32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02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SE" dirty="0"/>
              <a:t>Kurvans lutning visar hur effekten ändras i förhållande till koncentrationsökning av </a:t>
            </a:r>
            <a:br>
              <a:rPr lang="en-SE" dirty="0"/>
            </a:br>
            <a:r>
              <a:rPr lang="en-SE" dirty="0"/>
              <a:t>agonisten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84FAD6-1439-044B-8DBA-92633BFB9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20514" y="1825625"/>
            <a:ext cx="6750972" cy="4351338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CFDB1C2-028F-A44F-AB34-3176D4795111}"/>
              </a:ext>
            </a:extLst>
          </p:cNvPr>
          <p:cNvCxnSpPr>
            <a:cxnSpLocks/>
          </p:cNvCxnSpPr>
          <p:nvPr/>
        </p:nvCxnSpPr>
        <p:spPr>
          <a:xfrm flipH="1">
            <a:off x="6932428" y="3766981"/>
            <a:ext cx="829339" cy="468626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840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FB80-A5B9-1B4F-95FC-CF334D32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575" y="326988"/>
            <a:ext cx="10515600" cy="1325563"/>
          </a:xfrm>
        </p:spPr>
        <p:txBody>
          <a:bodyPr/>
          <a:lstStyle/>
          <a:p>
            <a:r>
              <a:rPr lang="en-SE" dirty="0"/>
              <a:t>En agonists potens anges </a:t>
            </a:r>
            <a:r>
              <a:rPr lang="en-GB" dirty="0" err="1"/>
              <a:t>i</a:t>
            </a:r>
            <a:r>
              <a:rPr lang="en-GB" dirty="0"/>
              <a:t> EC</a:t>
            </a:r>
            <a:r>
              <a:rPr lang="en-GB" baseline="-25000" dirty="0"/>
              <a:t>50</a:t>
            </a:r>
            <a:r>
              <a:rPr lang="en-GB" dirty="0"/>
              <a:t> (ED</a:t>
            </a:r>
            <a:r>
              <a:rPr lang="en-GB" baseline="-25000" dirty="0"/>
              <a:t>50</a:t>
            </a:r>
            <a:r>
              <a:rPr lang="en-GB" dirty="0"/>
              <a:t>) </a:t>
            </a:r>
            <a:br>
              <a:rPr lang="en-GB" dirty="0"/>
            </a:br>
            <a:r>
              <a:rPr lang="en-GB" dirty="0" err="1"/>
              <a:t>och</a:t>
            </a:r>
            <a:r>
              <a:rPr lang="en-GB" dirty="0"/>
              <a:t> anger </a:t>
            </a:r>
            <a:r>
              <a:rPr lang="en-GB" dirty="0" err="1"/>
              <a:t>agonistens</a:t>
            </a:r>
            <a:r>
              <a:rPr lang="en-GB" dirty="0"/>
              <a:t> </a:t>
            </a:r>
            <a:r>
              <a:rPr lang="en-GB" dirty="0" err="1"/>
              <a:t>tillslagskraft</a:t>
            </a:r>
            <a:r>
              <a:rPr lang="en-GB" dirty="0"/>
              <a:t>.</a:t>
            </a:r>
            <a:endParaRPr lang="en-S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84FAD6-1439-044B-8DBA-92633BFB9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20514" y="1825625"/>
            <a:ext cx="6750972" cy="4351338"/>
          </a:xfr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07A83A8-6AC6-D94B-9DA6-7CFB4A3F30B2}"/>
              </a:ext>
            </a:extLst>
          </p:cNvPr>
          <p:cNvCxnSpPr>
            <a:cxnSpLocks/>
          </p:cNvCxnSpPr>
          <p:nvPr/>
        </p:nvCxnSpPr>
        <p:spPr>
          <a:xfrm flipH="1">
            <a:off x="7081283" y="4171415"/>
            <a:ext cx="659218" cy="506911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949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Potens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Picture 11" descr="Receptor Theories - Young - Pharmacology Cbn with ...">
            <a:extLst>
              <a:ext uri="{FF2B5EF4-FFF2-40B4-BE49-F238E27FC236}">
                <a16:creationId xmlns:a16="http://schemas.microsoft.com/office/drawing/2014/main" id="{FC7D9EDE-2F2D-D045-ACBE-85323E9E6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72862" y="501161"/>
            <a:ext cx="5718958" cy="585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06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61B5F-3718-8346-8F1B-9984D5428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Agonister som läkemedel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8401E-DAB4-914B-987A-272F29A69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E" dirty="0"/>
              <a:t>Många läkemedel är agonister som är framtagna för att specikt aktivera särskild receptor eller receptorer vid tänkt blodkoncentration.</a:t>
            </a:r>
          </a:p>
          <a:p>
            <a:r>
              <a:rPr lang="en-SE" dirty="0"/>
              <a:t>Dessa ökar då stimuleringen av viss receptorpopulation för att lindra sjukdomssymptom som t ex bronkkonstriktion vid astma</a:t>
            </a:r>
          </a:p>
          <a:p>
            <a:r>
              <a:rPr lang="en-SE" dirty="0"/>
              <a:t>Agonister används också vid substitutionsterapin vid t ex underfunktion av sköldkörteln.</a:t>
            </a:r>
          </a:p>
        </p:txBody>
      </p:sp>
    </p:spTree>
    <p:extLst>
      <p:ext uri="{BB962C8B-B14F-4D97-AF65-F5344CB8AC3E}">
        <p14:creationId xmlns:p14="http://schemas.microsoft.com/office/powerpoint/2010/main" val="214318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AC0C-A759-F94D-A9F8-27B1AEB02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76"/>
            <a:ext cx="10515600" cy="1325563"/>
          </a:xfrm>
        </p:spPr>
        <p:txBody>
          <a:bodyPr>
            <a:noAutofit/>
          </a:bodyPr>
          <a:lstStyle/>
          <a:p>
            <a:r>
              <a:rPr lang="en-SE" sz="3200" dirty="0"/>
              <a:t>Olika agonisters affinitet till olika receptorer </a:t>
            </a:r>
            <a:br>
              <a:rPr lang="en-SE" sz="3200" dirty="0"/>
            </a:br>
            <a:r>
              <a:rPr lang="en-SE" sz="3200" dirty="0"/>
              <a:t>gör att de kan vara selektiva. Dock försvinner </a:t>
            </a:r>
            <a:br>
              <a:rPr lang="en-SE" sz="3200" dirty="0"/>
            </a:br>
            <a:r>
              <a:rPr lang="en-SE" sz="3200" dirty="0"/>
              <a:t>selektivitet vid högre doser av liganden </a:t>
            </a:r>
            <a:br>
              <a:rPr lang="en-SE" sz="3200" dirty="0"/>
            </a:br>
            <a:r>
              <a:rPr lang="en-SE" sz="3200" dirty="0"/>
              <a:t>då andra receptorer och system kan påverkas.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7E64ED-7C8E-3347-9BF1-5A360C0F5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2065" y="2318972"/>
            <a:ext cx="5749220" cy="7661564"/>
          </a:xfrm>
        </p:spPr>
      </p:pic>
    </p:spTree>
    <p:extLst>
      <p:ext uri="{BB962C8B-B14F-4D97-AF65-F5344CB8AC3E}">
        <p14:creationId xmlns:p14="http://schemas.microsoft.com/office/powerpoint/2010/main" val="1823674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85FDF-2540-7E4A-A0AB-150BC8B9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4. Antagonister</a:t>
            </a:r>
            <a:br>
              <a:rPr lang="sv-SE" dirty="0"/>
            </a:b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4EC89-B8D2-E14C-A186-9A9B58F2B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</a:t>
            </a:r>
            <a:r>
              <a:rPr lang="en-SE" dirty="0"/>
              <a:t>ubstanser som binder till receptorer och som </a:t>
            </a:r>
            <a:r>
              <a:rPr lang="en-SE" b="1" dirty="0"/>
              <a:t>förhindrar aktivering </a:t>
            </a:r>
            <a:r>
              <a:rPr lang="en-SE" dirty="0"/>
              <a:t>av receptorn.</a:t>
            </a:r>
          </a:p>
          <a:p>
            <a:r>
              <a:rPr lang="en-SE" dirty="0"/>
              <a:t>Antagonister kan uppvisa hög affinitet men saknar förmåga att inducera den typ av konformationsändring som ger t ex koppling till ett effektorsystem (</a:t>
            </a:r>
            <a:r>
              <a:rPr lang="en-SE" b="1" dirty="0"/>
              <a:t>uppvisar ingen egen effekt</a:t>
            </a:r>
            <a:r>
              <a:rPr lang="en-SE" dirty="0"/>
              <a:t>).</a:t>
            </a:r>
          </a:p>
          <a:p>
            <a:r>
              <a:rPr lang="en-SE" b="1" dirty="0"/>
              <a:t>Många läkemedel är antagonister </a:t>
            </a:r>
            <a:r>
              <a:rPr lang="en-SE" dirty="0"/>
              <a:t>och kan ha stor läkemedelseffekt.</a:t>
            </a:r>
          </a:p>
          <a:p>
            <a:r>
              <a:rPr lang="en-SE" dirty="0"/>
              <a:t>Dessa binder reversibelt till receptorn och tävlar om bindningsstället mot en agonist – antingen den kroppsegna agonisten eller annan substans vid t ex överdosering. </a:t>
            </a:r>
          </a:p>
          <a:p>
            <a:endParaRPr lang="en-SE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65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646C-6FAF-0540-809F-50F1B03B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D0A724-7640-BC4C-ABB4-097137BED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98136" y="1825625"/>
            <a:ext cx="5795727" cy="4351338"/>
          </a:xfrm>
        </p:spPr>
      </p:pic>
    </p:spTree>
    <p:extLst>
      <p:ext uri="{BB962C8B-B14F-4D97-AF65-F5344CB8AC3E}">
        <p14:creationId xmlns:p14="http://schemas.microsoft.com/office/powerpoint/2010/main" val="1327405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12135</TotalTime>
  <Words>1030</Words>
  <Application>Microsoft Macintosh PowerPoint</Application>
  <PresentationFormat>Widescreen</PresentationFormat>
  <Paragraphs>81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Receptorbegreppet</vt:lpstr>
      <vt:lpstr>1. Receptor-ligand interaktion </vt:lpstr>
      <vt:lpstr>Cellmembranbundna receptorer (observera ligandbindande- och effektordomäner)</vt:lpstr>
      <vt:lpstr>Intracellulär receptorer</vt:lpstr>
      <vt:lpstr>Receptor-ligand interaktion</vt:lpstr>
      <vt:lpstr>En rad bindningar som vätejon-, lipofila och  van der Waals bindningen m fl ligger till grund för bindningsstyrkan mellan receptor och ligand.</vt:lpstr>
      <vt:lpstr>G-proteinkopplad receptor kan på- verka t ex spänningskänsliga jonkanaler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Farmakologi</vt:lpstr>
      <vt:lpstr>3. Agonister </vt:lpstr>
      <vt:lpstr>Agonistens svar kan moduleras  av att andra substanser och joner  binder till receptorn</vt:lpstr>
      <vt:lpstr>NMDA-receptor (N-methyl-D-aspartat) binder  specifikt till denna glutamat-receptor och  har namngivit receptorn.</vt:lpstr>
      <vt:lpstr>Dos-responskurva </vt:lpstr>
      <vt:lpstr>Dosrespons-kurva för agonist</vt:lpstr>
      <vt:lpstr>forts Dosrespons-kurva för agonist</vt:lpstr>
      <vt:lpstr>Maximal effekt = efficacy, Emax</vt:lpstr>
      <vt:lpstr>Kurvans lutning visar hur effekten ändras i förhållande till koncentrationsökning av  agonisten</vt:lpstr>
      <vt:lpstr>En agonists potens anges i EC50 (ED50)  och anger agonistens tillslagskraft.</vt:lpstr>
      <vt:lpstr>Potens</vt:lpstr>
      <vt:lpstr>Agonister som läkemedel</vt:lpstr>
      <vt:lpstr>Olika agonisters affinitet till olika receptorer  gör att de kan vara selektiva. Dock försvinner  selektivitet vid högre doser av liganden  då andra receptorer och system kan påverkas.</vt:lpstr>
      <vt:lpstr>4. Antagonister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morfin</dc:title>
  <dc:creator>Microsoft Office User</dc:creator>
  <cp:lastModifiedBy>Agneta Ekman</cp:lastModifiedBy>
  <cp:revision>325</cp:revision>
  <dcterms:created xsi:type="dcterms:W3CDTF">2020-04-10T15:38:31Z</dcterms:created>
  <dcterms:modified xsi:type="dcterms:W3CDTF">2022-01-23T19:10:24Z</dcterms:modified>
</cp:coreProperties>
</file>